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2.xml" ContentType="application/vnd.openxmlformats-officedocument.drawingml.chart+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3.xml" ContentType="application/vnd.openxmlformats-officedocument.drawingml.chart+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7"/>
  </p:notes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200"/>
    <p:restoredTop sz="94671"/>
  </p:normalViewPr>
  <p:slideViewPr>
    <p:cSldViewPr snapToGrid="0">
      <p:cViewPr varScale="1">
        <p:scale>
          <a:sx n="133" d="100"/>
          <a:sy n="133" d="100"/>
        </p:scale>
        <p:origin x="1168" y="10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c:style val="2"/>
  <c:chart>
    <c:autoTitleDeleted val="1"/>
    <c:plotArea>
      <c:layout/>
      <c:lineChart>
        <c:grouping val="standard"/>
        <c:varyColors val="0"/>
        <c:ser>
          <c:idx val="0"/>
          <c:order val="0"/>
          <c:tx>
            <c:strRef>
              <c:f>Sheet1!$B$1</c:f>
              <c:strCache>
                <c:ptCount val="1"/>
                <c:pt idx="0">
                  <c:v>Gradient magnitude</c:v>
                </c:pt>
              </c:strCache>
            </c:strRef>
          </c:tx>
          <c:spPr>
            <a:ln w="25400" cap="flat">
              <a:solidFill>
                <a:srgbClr val="C0504D"/>
              </a:solidFill>
              <a:prstDash val="solid"/>
              <a:round/>
            </a:ln>
            <a:effectLst/>
          </c:spPr>
          <c:marker>
            <c:symbol val="circle"/>
            <c:size val="6"/>
            <c:spPr>
              <a:solidFill>
                <a:srgbClr val="C0504D"/>
              </a:solidFill>
              <a:ln w="9525" cap="flat">
                <a:solidFill>
                  <a:srgbClr val="C0504D"/>
                </a:solidFill>
                <a:prstDash val="solid"/>
                <a:round/>
              </a:ln>
              <a:effectLst/>
            </c:spPr>
          </c:marker>
          <c:cat>
            <c:strRef>
              <c:f>Sheet1!$A$2:$A$11</c:f>
              <c:strCache>
                <c:ptCount val="10"/>
                <c:pt idx="0">
                  <c:v>t1</c:v>
                </c:pt>
                <c:pt idx="1">
                  <c:v>t2</c:v>
                </c:pt>
                <c:pt idx="2">
                  <c:v>t3</c:v>
                </c:pt>
                <c:pt idx="3">
                  <c:v>t4</c:v>
                </c:pt>
                <c:pt idx="4">
                  <c:v>t5</c:v>
                </c:pt>
                <c:pt idx="5">
                  <c:v>t6</c:v>
                </c:pt>
                <c:pt idx="6">
                  <c:v>t7</c:v>
                </c:pt>
                <c:pt idx="7">
                  <c:v>t8</c:v>
                </c:pt>
                <c:pt idx="8">
                  <c:v>t9</c:v>
                </c:pt>
                <c:pt idx="9">
                  <c:v>t10</c:v>
                </c:pt>
              </c:strCache>
            </c:strRef>
          </c:cat>
          <c:val>
            <c:numRef>
              <c:f>Sheet1!$B$2:$B$11</c:f>
              <c:numCache>
                <c:formatCode>General</c:formatCode>
                <c:ptCount val="10"/>
                <c:pt idx="0">
                  <c:v>1</c:v>
                </c:pt>
                <c:pt idx="1">
                  <c:v>0.60653065971263342</c:v>
                </c:pt>
                <c:pt idx="2">
                  <c:v>0.36787944117144233</c:v>
                </c:pt>
                <c:pt idx="3">
                  <c:v>0.22313016014842982</c:v>
                </c:pt>
                <c:pt idx="4">
                  <c:v>0.1353352832366127</c:v>
                </c:pt>
                <c:pt idx="5">
                  <c:v>8.20849986238988E-2</c:v>
                </c:pt>
                <c:pt idx="6">
                  <c:v>4.9787068367863944E-2</c:v>
                </c:pt>
                <c:pt idx="7">
                  <c:v>3.0197383422318501E-2</c:v>
                </c:pt>
                <c:pt idx="8">
                  <c:v>1.8315638888734179E-2</c:v>
                </c:pt>
                <c:pt idx="9">
                  <c:v>1.1108996538242306E-2</c:v>
                </c:pt>
              </c:numCache>
            </c:numRef>
          </c:val>
          <c:smooth val="0"/>
          <c:extLst>
            <c:ext xmlns:c16="http://schemas.microsoft.com/office/drawing/2014/chart" uri="{C3380CC4-5D6E-409C-BE32-E72D297353CC}">
              <c16:uniqueId val="{00000000-FA83-0543-8195-BF7A7C8781A1}"/>
            </c:ext>
          </c:extLst>
        </c:ser>
        <c:dLbls>
          <c:showLegendKey val="0"/>
          <c:showVal val="0"/>
          <c:showCatName val="0"/>
          <c:showSerName val="0"/>
          <c:showPercent val="0"/>
          <c:showBubbleSize val="0"/>
        </c:dLbls>
        <c:marker val="1"/>
        <c:smooth val="0"/>
        <c:axId val="2094734554"/>
        <c:axId val="2094734552"/>
      </c:lineChart>
      <c:catAx>
        <c:axId val="2094734554"/>
        <c:scaling>
          <c:orientation val="minMax"/>
        </c:scaling>
        <c:delete val="0"/>
        <c:axPos val="b"/>
        <c:title>
          <c:tx>
            <c:rich>
              <a:bodyPr/>
              <a:lstStyle/>
              <a:p>
                <a:pPr>
                  <a:defRPr b="0" i="0" u="none" strike="noStrike">
                    <a:solidFill>
                      <a:srgbClr val="000000"/>
                    </a:solidFill>
                    <a:latin typeface="Arial"/>
                  </a:defRPr>
                </a:pPr>
                <a:r>
                  <a:rPr lang="en-IE" b="0" i="0" u="none" strike="noStrike">
                    <a:solidFill>
                      <a:srgbClr val="000000"/>
                    </a:solidFill>
                    <a:latin typeface="Arial"/>
                  </a:rPr>
                  <a:t>Time step</a:t>
                </a:r>
              </a:p>
            </c:rich>
          </c:tx>
          <c:overlay val="0"/>
        </c:title>
        <c:numFmt formatCode="General" sourceLinked="1"/>
        <c:majorTickMark val="out"/>
        <c:minorTickMark val="none"/>
        <c:tickLblPos val="low"/>
        <c:spPr>
          <a:ln w="12700" cap="flat">
            <a:solidFill>
              <a:srgbClr val="888888"/>
            </a:solidFill>
            <a:prstDash val="solid"/>
            <a:round/>
          </a:ln>
        </c:spPr>
        <c:txPr>
          <a:bodyPr/>
          <a:lstStyle/>
          <a:p>
            <a:pPr>
              <a:defRPr sz="800" b="0" i="0" u="none" strike="noStrike">
                <a:solidFill>
                  <a:srgbClr val="000000"/>
                </a:solidFill>
                <a:latin typeface="Arial"/>
              </a:defRPr>
            </a:pPr>
            <a:endParaRPr lang="en-US"/>
          </a:p>
        </c:txPr>
        <c:crossAx val="2094734552"/>
        <c:crosses val="autoZero"/>
        <c:auto val="1"/>
        <c:lblAlgn val="ctr"/>
        <c:lblOffset val="100"/>
        <c:noMultiLvlLbl val="1"/>
      </c:catAx>
      <c:valAx>
        <c:axId val="2094734552"/>
        <c:scaling>
          <c:orientation val="minMax"/>
        </c:scaling>
        <c:delete val="0"/>
        <c:axPos val="l"/>
        <c:majorGridlines>
          <c:spPr>
            <a:ln w="12700" cap="flat">
              <a:solidFill>
                <a:srgbClr val="888888"/>
              </a:solidFill>
              <a:prstDash val="solid"/>
              <a:round/>
            </a:ln>
          </c:spPr>
        </c:majorGridlines>
        <c:title>
          <c:tx>
            <c:rich>
              <a:bodyPr/>
              <a:lstStyle/>
              <a:p>
                <a:pPr>
                  <a:defRPr b="0" i="0" u="none" strike="noStrike">
                    <a:solidFill>
                      <a:srgbClr val="000000"/>
                    </a:solidFill>
                    <a:latin typeface="Arial"/>
                  </a:defRPr>
                </a:pPr>
                <a:r>
                  <a:rPr lang="en-IE" b="0" i="0" u="none" strike="noStrike">
                    <a:solidFill>
                      <a:srgbClr val="000000"/>
                    </a:solidFill>
                    <a:latin typeface="Arial"/>
                  </a:rPr>
                  <a:t>Gradient magnitude</a:t>
                </a:r>
              </a:p>
            </c:rich>
          </c:tx>
          <c:overlay val="0"/>
        </c:title>
        <c:numFmt formatCode="General" sourceLinked="0"/>
        <c:majorTickMark val="out"/>
        <c:minorTickMark val="none"/>
        <c:tickLblPos val="nextTo"/>
        <c:spPr>
          <a:ln w="12700" cap="flat">
            <a:solidFill>
              <a:srgbClr val="888888"/>
            </a:solidFill>
            <a:prstDash val="solid"/>
            <a:round/>
          </a:ln>
        </c:spPr>
        <c:txPr>
          <a:bodyPr/>
          <a:lstStyle/>
          <a:p>
            <a:pPr>
              <a:defRPr sz="800" b="0" i="0" u="none" strike="noStrike">
                <a:solidFill>
                  <a:srgbClr val="000000"/>
                </a:solidFill>
                <a:latin typeface="Arial"/>
              </a:defRPr>
            </a:pPr>
            <a:endParaRPr lang="en-US"/>
          </a:p>
        </c:txPr>
        <c:crossAx val="2094734554"/>
        <c:crosses val="autoZero"/>
        <c:crossBetween val="between"/>
      </c:valAx>
      <c:spPr>
        <a:noFill/>
        <a:ln>
          <a:noFill/>
        </a:ln>
        <a:effectLst/>
      </c:spPr>
    </c:plotArea>
    <c:plotVisOnly val="1"/>
    <c:dispBlanksAs val="span"/>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c:style val="2"/>
  <c:chart>
    <c:autoTitleDeleted val="1"/>
    <c:plotArea>
      <c:layout/>
      <c:lineChart>
        <c:grouping val="standard"/>
        <c:varyColors val="0"/>
        <c:ser>
          <c:idx val="0"/>
          <c:order val="0"/>
          <c:tx>
            <c:strRef>
              <c:f>Sheet1!$B$1</c:f>
              <c:strCache>
                <c:ptCount val="1"/>
                <c:pt idx="0">
                  <c:v>Training loss</c:v>
                </c:pt>
              </c:strCache>
            </c:strRef>
          </c:tx>
          <c:spPr>
            <a:ln w="25400" cap="flat">
              <a:solidFill>
                <a:srgbClr val="C0504D"/>
              </a:solidFill>
              <a:prstDash val="solid"/>
              <a:round/>
            </a:ln>
            <a:effectLst/>
          </c:spPr>
          <c:marker>
            <c:symbol val="circle"/>
            <c:size val="6"/>
            <c:spPr>
              <a:solidFill>
                <a:srgbClr val="C0504D"/>
              </a:solidFill>
              <a:ln w="9525" cap="flat">
                <a:solidFill>
                  <a:srgbClr val="C0504D"/>
                </a:solidFill>
                <a:prstDash val="solid"/>
                <a:round/>
              </a:ln>
              <a:effectLst/>
            </c:spPr>
          </c:marker>
          <c:cat>
            <c:strRef>
              <c:f>Sheet1!$A$2:$A$9</c:f>
              <c:strCache>
                <c:ptCount val="8"/>
                <c:pt idx="0">
                  <c:v>E1</c:v>
                </c:pt>
                <c:pt idx="1">
                  <c:v>E2</c:v>
                </c:pt>
                <c:pt idx="2">
                  <c:v>E3</c:v>
                </c:pt>
                <c:pt idx="3">
                  <c:v>E4</c:v>
                </c:pt>
                <c:pt idx="4">
                  <c:v>E5</c:v>
                </c:pt>
                <c:pt idx="5">
                  <c:v>E6</c:v>
                </c:pt>
                <c:pt idx="6">
                  <c:v>E7</c:v>
                </c:pt>
                <c:pt idx="7">
                  <c:v>E8</c:v>
                </c:pt>
              </c:strCache>
            </c:strRef>
          </c:cat>
          <c:val>
            <c:numRef>
              <c:f>Sheet1!$B$2:$B$9</c:f>
              <c:numCache>
                <c:formatCode>General</c:formatCode>
                <c:ptCount val="8"/>
                <c:pt idx="0">
                  <c:v>1</c:v>
                </c:pt>
                <c:pt idx="1">
                  <c:v>0.9</c:v>
                </c:pt>
                <c:pt idx="2">
                  <c:v>0.85</c:v>
                </c:pt>
                <c:pt idx="3">
                  <c:v>0.8</c:v>
                </c:pt>
                <c:pt idx="4">
                  <c:v>0.78</c:v>
                </c:pt>
                <c:pt idx="5">
                  <c:v>0.77</c:v>
                </c:pt>
                <c:pt idx="6">
                  <c:v>0.76</c:v>
                </c:pt>
                <c:pt idx="7">
                  <c:v>0.75</c:v>
                </c:pt>
              </c:numCache>
            </c:numRef>
          </c:val>
          <c:smooth val="0"/>
          <c:extLst>
            <c:ext xmlns:c16="http://schemas.microsoft.com/office/drawing/2014/chart" uri="{C3380CC4-5D6E-409C-BE32-E72D297353CC}">
              <c16:uniqueId val="{00000000-7C3E-BD41-9A65-7C98440A354E}"/>
            </c:ext>
          </c:extLst>
        </c:ser>
        <c:dLbls>
          <c:showLegendKey val="0"/>
          <c:showVal val="0"/>
          <c:showCatName val="0"/>
          <c:showSerName val="0"/>
          <c:showPercent val="0"/>
          <c:showBubbleSize val="0"/>
        </c:dLbls>
        <c:marker val="1"/>
        <c:smooth val="0"/>
        <c:axId val="2094734554"/>
        <c:axId val="2094734552"/>
      </c:lineChart>
      <c:catAx>
        <c:axId val="2094734554"/>
        <c:scaling>
          <c:orientation val="minMax"/>
        </c:scaling>
        <c:delete val="0"/>
        <c:axPos val="b"/>
        <c:title>
          <c:tx>
            <c:rich>
              <a:bodyPr/>
              <a:lstStyle/>
              <a:p>
                <a:pPr>
                  <a:defRPr b="0" i="0" u="none" strike="noStrike">
                    <a:solidFill>
                      <a:srgbClr val="000000"/>
                    </a:solidFill>
                    <a:latin typeface="Arial"/>
                  </a:defRPr>
                </a:pPr>
                <a:r>
                  <a:rPr lang="en-IE" b="0" i="0" u="none" strike="noStrike">
                    <a:solidFill>
                      <a:srgbClr val="000000"/>
                    </a:solidFill>
                    <a:latin typeface="Arial"/>
                  </a:rPr>
                  <a:t>Epoch</a:t>
                </a:r>
              </a:p>
            </c:rich>
          </c:tx>
          <c:overlay val="0"/>
        </c:title>
        <c:numFmt formatCode="General" sourceLinked="1"/>
        <c:majorTickMark val="out"/>
        <c:minorTickMark val="none"/>
        <c:tickLblPos val="low"/>
        <c:spPr>
          <a:ln w="12700" cap="flat">
            <a:solidFill>
              <a:srgbClr val="888888"/>
            </a:solidFill>
            <a:prstDash val="solid"/>
            <a:round/>
          </a:ln>
        </c:spPr>
        <c:txPr>
          <a:bodyPr/>
          <a:lstStyle/>
          <a:p>
            <a:pPr>
              <a:defRPr sz="800" b="0" i="0" u="none" strike="noStrike">
                <a:solidFill>
                  <a:srgbClr val="000000"/>
                </a:solidFill>
                <a:latin typeface="Arial"/>
              </a:defRPr>
            </a:pPr>
            <a:endParaRPr lang="en-US"/>
          </a:p>
        </c:txPr>
        <c:crossAx val="2094734552"/>
        <c:crosses val="autoZero"/>
        <c:auto val="1"/>
        <c:lblAlgn val="ctr"/>
        <c:lblOffset val="100"/>
        <c:noMultiLvlLbl val="1"/>
      </c:catAx>
      <c:valAx>
        <c:axId val="2094734552"/>
        <c:scaling>
          <c:orientation val="minMax"/>
        </c:scaling>
        <c:delete val="0"/>
        <c:axPos val="l"/>
        <c:majorGridlines>
          <c:spPr>
            <a:ln w="12700" cap="flat">
              <a:solidFill>
                <a:srgbClr val="888888"/>
              </a:solidFill>
              <a:prstDash val="solid"/>
              <a:round/>
            </a:ln>
          </c:spPr>
        </c:majorGridlines>
        <c:title>
          <c:tx>
            <c:rich>
              <a:bodyPr/>
              <a:lstStyle/>
              <a:p>
                <a:pPr>
                  <a:defRPr b="0" i="0" u="none" strike="noStrike">
                    <a:solidFill>
                      <a:srgbClr val="000000"/>
                    </a:solidFill>
                    <a:latin typeface="Arial"/>
                  </a:defRPr>
                </a:pPr>
                <a:r>
                  <a:rPr lang="en-IE" b="0" i="0" u="none" strike="noStrike">
                    <a:solidFill>
                      <a:srgbClr val="000000"/>
                    </a:solidFill>
                    <a:latin typeface="Arial"/>
                  </a:rPr>
                  <a:t>Loss</a:t>
                </a:r>
              </a:p>
            </c:rich>
          </c:tx>
          <c:overlay val="0"/>
        </c:title>
        <c:numFmt formatCode="General" sourceLinked="0"/>
        <c:majorTickMark val="out"/>
        <c:minorTickMark val="none"/>
        <c:tickLblPos val="nextTo"/>
        <c:spPr>
          <a:ln w="12700" cap="flat">
            <a:solidFill>
              <a:srgbClr val="888888"/>
            </a:solidFill>
            <a:prstDash val="solid"/>
            <a:round/>
          </a:ln>
        </c:spPr>
        <c:txPr>
          <a:bodyPr/>
          <a:lstStyle/>
          <a:p>
            <a:pPr>
              <a:defRPr sz="800" b="0" i="0" u="none" strike="noStrike">
                <a:solidFill>
                  <a:srgbClr val="000000"/>
                </a:solidFill>
                <a:latin typeface="Arial"/>
              </a:defRPr>
            </a:pPr>
            <a:endParaRPr lang="en-US"/>
          </a:p>
        </c:txPr>
        <c:crossAx val="2094734554"/>
        <c:crosses val="autoZero"/>
        <c:crossBetween val="between"/>
      </c:valAx>
      <c:spPr>
        <a:noFill/>
        <a:ln>
          <a:noFill/>
        </a:ln>
        <a:effectLst/>
      </c:spPr>
    </c:plotArea>
    <c:plotVisOnly val="1"/>
    <c:dispBlanksAs val="span"/>
    <c:showDLblsOverMax val="1"/>
  </c:chart>
  <c:spPr>
    <a:noFill/>
    <a:ln>
      <a:noFill/>
    </a:ln>
    <a:effectLst/>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1"/>
  <c:style val="2"/>
  <c:chart>
    <c:autoTitleDeleted val="1"/>
    <c:plotArea>
      <c:layout/>
      <c:lineChart>
        <c:grouping val="standard"/>
        <c:varyColors val="0"/>
        <c:ser>
          <c:idx val="0"/>
          <c:order val="0"/>
          <c:tx>
            <c:strRef>
              <c:f>Sheet1!$B$1</c:f>
              <c:strCache>
                <c:ptCount val="1"/>
                <c:pt idx="0">
                  <c:v>Actual temp</c:v>
                </c:pt>
              </c:strCache>
            </c:strRef>
          </c:tx>
          <c:spPr>
            <a:ln w="25400" cap="flat">
              <a:solidFill>
                <a:srgbClr val="C0504D"/>
              </a:solidFill>
              <a:prstDash val="solid"/>
              <a:round/>
            </a:ln>
            <a:effectLst/>
          </c:spPr>
          <c:marker>
            <c:symbol val="circle"/>
            <c:size val="6"/>
            <c:spPr>
              <a:solidFill>
                <a:srgbClr val="C0504D"/>
              </a:solidFill>
              <a:ln w="9525" cap="flat">
                <a:solidFill>
                  <a:srgbClr val="C0504D"/>
                </a:solidFill>
                <a:prstDash val="solid"/>
                <a:round/>
              </a:ln>
              <a:effectLst/>
            </c:spPr>
          </c:marker>
          <c:cat>
            <c:strRef>
              <c:f>Sheet1!$A$2:$A$21</c:f>
              <c:strCache>
                <c:ptCount val="20"/>
                <c:pt idx="0">
                  <c:v>D1</c:v>
                </c:pt>
                <c:pt idx="1">
                  <c:v>D2</c:v>
                </c:pt>
                <c:pt idx="2">
                  <c:v>D3</c:v>
                </c:pt>
                <c:pt idx="3">
                  <c:v>D4</c:v>
                </c:pt>
                <c:pt idx="4">
                  <c:v>D5</c:v>
                </c:pt>
                <c:pt idx="5">
                  <c:v>D6</c:v>
                </c:pt>
                <c:pt idx="6">
                  <c:v>D7</c:v>
                </c:pt>
                <c:pt idx="7">
                  <c:v>D8</c:v>
                </c:pt>
                <c:pt idx="8">
                  <c:v>D9</c:v>
                </c:pt>
                <c:pt idx="9">
                  <c:v>D10</c:v>
                </c:pt>
                <c:pt idx="10">
                  <c:v>D11</c:v>
                </c:pt>
                <c:pt idx="11">
                  <c:v>D12</c:v>
                </c:pt>
                <c:pt idx="12">
                  <c:v>D13</c:v>
                </c:pt>
                <c:pt idx="13">
                  <c:v>D14</c:v>
                </c:pt>
                <c:pt idx="14">
                  <c:v>D15</c:v>
                </c:pt>
                <c:pt idx="15">
                  <c:v>D16</c:v>
                </c:pt>
                <c:pt idx="16">
                  <c:v>D17</c:v>
                </c:pt>
                <c:pt idx="17">
                  <c:v>D18</c:v>
                </c:pt>
                <c:pt idx="18">
                  <c:v>D19</c:v>
                </c:pt>
                <c:pt idx="19">
                  <c:v>D20</c:v>
                </c:pt>
              </c:strCache>
            </c:strRef>
          </c:cat>
          <c:val>
            <c:numRef>
              <c:f>Sheet1!$B$2:$B$21</c:f>
              <c:numCache>
                <c:formatCode>General</c:formatCode>
                <c:ptCount val="20"/>
                <c:pt idx="0">
                  <c:v>20.88</c:v>
                </c:pt>
                <c:pt idx="1">
                  <c:v>20.46</c:v>
                </c:pt>
                <c:pt idx="2">
                  <c:v>21.02</c:v>
                </c:pt>
                <c:pt idx="3">
                  <c:v>21.91</c:v>
                </c:pt>
                <c:pt idx="4">
                  <c:v>21.99</c:v>
                </c:pt>
                <c:pt idx="5">
                  <c:v>20.83</c:v>
                </c:pt>
                <c:pt idx="6">
                  <c:v>22.05</c:v>
                </c:pt>
                <c:pt idx="7">
                  <c:v>21.77</c:v>
                </c:pt>
                <c:pt idx="8">
                  <c:v>22.05</c:v>
                </c:pt>
                <c:pt idx="9">
                  <c:v>22.57</c:v>
                </c:pt>
                <c:pt idx="10">
                  <c:v>22.7</c:v>
                </c:pt>
                <c:pt idx="11">
                  <c:v>23.62</c:v>
                </c:pt>
                <c:pt idx="12">
                  <c:v>23.54</c:v>
                </c:pt>
                <c:pt idx="13">
                  <c:v>23.48</c:v>
                </c:pt>
                <c:pt idx="14">
                  <c:v>23.91</c:v>
                </c:pt>
                <c:pt idx="15">
                  <c:v>24.11</c:v>
                </c:pt>
                <c:pt idx="16">
                  <c:v>24.96</c:v>
                </c:pt>
                <c:pt idx="17">
                  <c:v>24.37</c:v>
                </c:pt>
                <c:pt idx="18">
                  <c:v>24.89</c:v>
                </c:pt>
                <c:pt idx="19">
                  <c:v>24.57</c:v>
                </c:pt>
              </c:numCache>
            </c:numRef>
          </c:val>
          <c:smooth val="0"/>
          <c:extLst>
            <c:ext xmlns:c16="http://schemas.microsoft.com/office/drawing/2014/chart" uri="{C3380CC4-5D6E-409C-BE32-E72D297353CC}">
              <c16:uniqueId val="{00000000-DBD0-CA4C-862D-C8121C3668ED}"/>
            </c:ext>
          </c:extLst>
        </c:ser>
        <c:ser>
          <c:idx val="1"/>
          <c:order val="1"/>
          <c:tx>
            <c:strRef>
              <c:f>Sheet1!$C$1</c:f>
              <c:strCache>
                <c:ptCount val="1"/>
                <c:pt idx="0">
                  <c:v>Predicted temp</c:v>
                </c:pt>
              </c:strCache>
            </c:strRef>
          </c:tx>
          <c:spPr>
            <a:ln w="25400" cap="flat">
              <a:solidFill>
                <a:srgbClr val="4F81BD"/>
              </a:solidFill>
              <a:prstDash val="solid"/>
              <a:round/>
            </a:ln>
            <a:effectLst/>
          </c:spPr>
          <c:marker>
            <c:symbol val="circle"/>
            <c:size val="6"/>
            <c:spPr>
              <a:solidFill>
                <a:srgbClr val="4F81BD"/>
              </a:solidFill>
              <a:ln w="9525" cap="flat">
                <a:solidFill>
                  <a:srgbClr val="4F81BD"/>
                </a:solidFill>
                <a:prstDash val="solid"/>
                <a:round/>
              </a:ln>
              <a:effectLst/>
            </c:spPr>
          </c:marker>
          <c:cat>
            <c:strRef>
              <c:f>Sheet1!$A$2:$A$21</c:f>
              <c:strCache>
                <c:ptCount val="20"/>
                <c:pt idx="0">
                  <c:v>D1</c:v>
                </c:pt>
                <c:pt idx="1">
                  <c:v>D2</c:v>
                </c:pt>
                <c:pt idx="2">
                  <c:v>D3</c:v>
                </c:pt>
                <c:pt idx="3">
                  <c:v>D4</c:v>
                </c:pt>
                <c:pt idx="4">
                  <c:v>D5</c:v>
                </c:pt>
                <c:pt idx="5">
                  <c:v>D6</c:v>
                </c:pt>
                <c:pt idx="6">
                  <c:v>D7</c:v>
                </c:pt>
                <c:pt idx="7">
                  <c:v>D8</c:v>
                </c:pt>
                <c:pt idx="8">
                  <c:v>D9</c:v>
                </c:pt>
                <c:pt idx="9">
                  <c:v>D10</c:v>
                </c:pt>
                <c:pt idx="10">
                  <c:v>D11</c:v>
                </c:pt>
                <c:pt idx="11">
                  <c:v>D12</c:v>
                </c:pt>
                <c:pt idx="12">
                  <c:v>D13</c:v>
                </c:pt>
                <c:pt idx="13">
                  <c:v>D14</c:v>
                </c:pt>
                <c:pt idx="14">
                  <c:v>D15</c:v>
                </c:pt>
                <c:pt idx="15">
                  <c:v>D16</c:v>
                </c:pt>
                <c:pt idx="16">
                  <c:v>D17</c:v>
                </c:pt>
                <c:pt idx="17">
                  <c:v>D18</c:v>
                </c:pt>
                <c:pt idx="18">
                  <c:v>D19</c:v>
                </c:pt>
                <c:pt idx="19">
                  <c:v>D20</c:v>
                </c:pt>
              </c:strCache>
            </c:strRef>
          </c:cat>
          <c:val>
            <c:numRef>
              <c:f>Sheet1!$C$2:$C$21</c:f>
              <c:numCache>
                <c:formatCode>General</c:formatCode>
                <c:ptCount val="20"/>
                <c:pt idx="0">
                  <c:v>20.21</c:v>
                </c:pt>
                <c:pt idx="1">
                  <c:v>20.100000000000001</c:v>
                </c:pt>
                <c:pt idx="2">
                  <c:v>20.2</c:v>
                </c:pt>
                <c:pt idx="3">
                  <c:v>20.18</c:v>
                </c:pt>
                <c:pt idx="4">
                  <c:v>22.16</c:v>
                </c:pt>
                <c:pt idx="5">
                  <c:v>20.43</c:v>
                </c:pt>
                <c:pt idx="6">
                  <c:v>20.420000000000002</c:v>
                </c:pt>
                <c:pt idx="7">
                  <c:v>22.23</c:v>
                </c:pt>
                <c:pt idx="8">
                  <c:v>21.15</c:v>
                </c:pt>
                <c:pt idx="9">
                  <c:v>22.63</c:v>
                </c:pt>
                <c:pt idx="10">
                  <c:v>23.43</c:v>
                </c:pt>
                <c:pt idx="11">
                  <c:v>23.75</c:v>
                </c:pt>
                <c:pt idx="12">
                  <c:v>24.68</c:v>
                </c:pt>
                <c:pt idx="13">
                  <c:v>22.25</c:v>
                </c:pt>
                <c:pt idx="14">
                  <c:v>24.31</c:v>
                </c:pt>
                <c:pt idx="15">
                  <c:v>23.43</c:v>
                </c:pt>
                <c:pt idx="16">
                  <c:v>24.09</c:v>
                </c:pt>
                <c:pt idx="17">
                  <c:v>23.79</c:v>
                </c:pt>
                <c:pt idx="18">
                  <c:v>24.58</c:v>
                </c:pt>
                <c:pt idx="19">
                  <c:v>24.63</c:v>
                </c:pt>
              </c:numCache>
            </c:numRef>
          </c:val>
          <c:smooth val="0"/>
          <c:extLst>
            <c:ext xmlns:c16="http://schemas.microsoft.com/office/drawing/2014/chart" uri="{C3380CC4-5D6E-409C-BE32-E72D297353CC}">
              <c16:uniqueId val="{00000001-DBD0-CA4C-862D-C8121C3668ED}"/>
            </c:ext>
          </c:extLst>
        </c:ser>
        <c:dLbls>
          <c:showLegendKey val="0"/>
          <c:showVal val="0"/>
          <c:showCatName val="0"/>
          <c:showSerName val="0"/>
          <c:showPercent val="0"/>
          <c:showBubbleSize val="0"/>
        </c:dLbls>
        <c:marker val="1"/>
        <c:smooth val="0"/>
        <c:axId val="2094734554"/>
        <c:axId val="2094734552"/>
      </c:lineChart>
      <c:catAx>
        <c:axId val="2094734554"/>
        <c:scaling>
          <c:orientation val="minMax"/>
        </c:scaling>
        <c:delete val="0"/>
        <c:axPos val="b"/>
        <c:title>
          <c:tx>
            <c:rich>
              <a:bodyPr/>
              <a:lstStyle/>
              <a:p>
                <a:pPr>
                  <a:defRPr b="0" i="0" u="none" strike="noStrike">
                    <a:solidFill>
                      <a:srgbClr val="000000"/>
                    </a:solidFill>
                    <a:latin typeface="Arial"/>
                  </a:defRPr>
                </a:pPr>
                <a:r>
                  <a:rPr lang="en-IE" b="0" i="0" u="none" strike="noStrike">
                    <a:solidFill>
                      <a:srgbClr val="000000"/>
                    </a:solidFill>
                    <a:latin typeface="Arial"/>
                  </a:rPr>
                  <a:t>Day</a:t>
                </a:r>
              </a:p>
            </c:rich>
          </c:tx>
          <c:overlay val="0"/>
        </c:title>
        <c:numFmt formatCode="General" sourceLinked="1"/>
        <c:majorTickMark val="out"/>
        <c:minorTickMark val="none"/>
        <c:tickLblPos val="low"/>
        <c:spPr>
          <a:ln w="12700" cap="flat">
            <a:solidFill>
              <a:srgbClr val="888888"/>
            </a:solidFill>
            <a:prstDash val="solid"/>
            <a:round/>
          </a:ln>
        </c:spPr>
        <c:txPr>
          <a:bodyPr/>
          <a:lstStyle/>
          <a:p>
            <a:pPr>
              <a:defRPr sz="800" b="0" i="0" u="none" strike="noStrike">
                <a:solidFill>
                  <a:srgbClr val="000000"/>
                </a:solidFill>
                <a:latin typeface="Arial"/>
              </a:defRPr>
            </a:pPr>
            <a:endParaRPr lang="en-US"/>
          </a:p>
        </c:txPr>
        <c:crossAx val="2094734552"/>
        <c:crosses val="autoZero"/>
        <c:auto val="1"/>
        <c:lblAlgn val="ctr"/>
        <c:lblOffset val="100"/>
        <c:noMultiLvlLbl val="1"/>
      </c:catAx>
      <c:valAx>
        <c:axId val="2094734552"/>
        <c:scaling>
          <c:orientation val="minMax"/>
        </c:scaling>
        <c:delete val="0"/>
        <c:axPos val="l"/>
        <c:majorGridlines>
          <c:spPr>
            <a:ln w="12700" cap="flat">
              <a:solidFill>
                <a:srgbClr val="888888"/>
              </a:solidFill>
              <a:prstDash val="solid"/>
              <a:round/>
            </a:ln>
          </c:spPr>
        </c:majorGridlines>
        <c:title>
          <c:tx>
            <c:rich>
              <a:bodyPr/>
              <a:lstStyle/>
              <a:p>
                <a:pPr>
                  <a:defRPr b="0" i="0" u="none" strike="noStrike">
                    <a:solidFill>
                      <a:srgbClr val="000000"/>
                    </a:solidFill>
                    <a:latin typeface="Arial"/>
                  </a:defRPr>
                </a:pPr>
                <a:r>
                  <a:rPr lang="en-IE" b="0" i="0" u="none" strike="noStrike">
                    <a:solidFill>
                      <a:srgbClr val="000000"/>
                    </a:solidFill>
                    <a:latin typeface="Arial"/>
                  </a:rPr>
                  <a:t>Temperature (°C)</a:t>
                </a:r>
              </a:p>
            </c:rich>
          </c:tx>
          <c:overlay val="0"/>
        </c:title>
        <c:numFmt formatCode="General" sourceLinked="0"/>
        <c:majorTickMark val="out"/>
        <c:minorTickMark val="none"/>
        <c:tickLblPos val="nextTo"/>
        <c:spPr>
          <a:ln w="12700" cap="flat">
            <a:solidFill>
              <a:srgbClr val="888888"/>
            </a:solidFill>
            <a:prstDash val="solid"/>
            <a:round/>
          </a:ln>
        </c:spPr>
        <c:txPr>
          <a:bodyPr/>
          <a:lstStyle/>
          <a:p>
            <a:pPr>
              <a:defRPr sz="800" b="0" i="0" u="none" strike="noStrike">
                <a:solidFill>
                  <a:srgbClr val="000000"/>
                </a:solidFill>
                <a:latin typeface="Arial"/>
              </a:defRPr>
            </a:pPr>
            <a:endParaRPr lang="en-US"/>
          </a:p>
        </c:txPr>
        <c:crossAx val="2094734554"/>
        <c:crosses val="autoZero"/>
        <c:crossBetween val="between"/>
      </c:valAx>
      <c:spPr>
        <a:noFill/>
        <a:ln>
          <a:noFill/>
        </a:ln>
        <a:effectLst/>
      </c:spPr>
    </c:plotArea>
    <c:legend>
      <c:legendPos val="b"/>
      <c:overlay val="0"/>
    </c:legend>
    <c:plotVisOnly val="1"/>
    <c:dispBlanksAs val="span"/>
    <c:showDLblsOverMax val="1"/>
  </c:chart>
  <c:spPr>
    <a:noFill/>
    <a:ln>
      <a:noFill/>
    </a:ln>
    <a:effectLst/>
  </c:spPr>
  <c:externalData r:id="rId1">
    <c:autoUpdate val="0"/>
  </c:externalData>
</c:chartSpace>
</file>

<file path=ppt/media/image1.jpg>
</file>

<file path=ppt/media/image2.jpeg>
</file>

<file path=ppt/media/image3.pn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37F024-B2D2-D442-9A4B-E87492D021BB}" type="datetimeFigureOut">
              <a:rPr lang="en-US" smtClean="0"/>
              <a:t>8/5/25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16AF13-2809-9544-9651-1E9FCBB11C9A}" type="slidenum">
              <a:rPr lang="en-US" smtClean="0"/>
              <a:t>‹#›</a:t>
            </a:fld>
            <a:endParaRPr lang="en-US"/>
          </a:p>
        </p:txBody>
      </p:sp>
    </p:spTree>
    <p:extLst>
      <p:ext uri="{BB962C8B-B14F-4D97-AF65-F5344CB8AC3E}">
        <p14:creationId xmlns:p14="http://schemas.microsoft.com/office/powerpoint/2010/main" val="23232896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a:p>
        </p:txBody>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AC3A0-B0B1-3E65-380D-117BD5C8EE5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3E161812-C06F-640F-8A1A-040E5DEB018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CFBF91CB-3AA5-7B4E-FA08-EEE0822E2ABB}"/>
              </a:ext>
            </a:extLst>
          </p:cNvPr>
          <p:cNvSpPr>
            <a:spLocks noGrp="1"/>
          </p:cNvSpPr>
          <p:nvPr>
            <p:ph type="dt" sz="half" idx="10"/>
          </p:nvPr>
        </p:nvSpPr>
        <p:spPr/>
        <p:txBody>
          <a:bodyPr/>
          <a:lstStyle/>
          <a:p>
            <a:fld id="{F4F3ED89-4B2D-6A4C-95FD-B8CCF373A543}" type="datetime1">
              <a:rPr lang="en-IE" smtClean="0"/>
              <a:t>05/08/2025</a:t>
            </a:fld>
            <a:endParaRPr lang="en-US"/>
          </a:p>
        </p:txBody>
      </p:sp>
      <p:sp>
        <p:nvSpPr>
          <p:cNvPr id="5" name="Footer Placeholder 4">
            <a:extLst>
              <a:ext uri="{FF2B5EF4-FFF2-40B4-BE49-F238E27FC236}">
                <a16:creationId xmlns:a16="http://schemas.microsoft.com/office/drawing/2014/main" id="{6B70B1C3-0659-C0D5-BFC9-2C830B5688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90B85F-B61B-C5DD-FD73-848314BF820B}"/>
              </a:ext>
            </a:extLst>
          </p:cNvPr>
          <p:cNvSpPr>
            <a:spLocks noGrp="1"/>
          </p:cNvSpPr>
          <p:nvPr>
            <p:ph type="sldNum" sz="quarter" idx="12"/>
          </p:nvPr>
        </p:nvSpPr>
        <p:spPr/>
        <p:txBody>
          <a:bodyPr/>
          <a:lstStyle/>
          <a:p>
            <a:fld id="{8E65201D-48DB-3B45-ABC2-018B1E66F34C}" type="slidenum">
              <a:rPr lang="en-US" smtClean="0"/>
              <a:t>‹#›</a:t>
            </a:fld>
            <a:endParaRPr lang="en-US"/>
          </a:p>
        </p:txBody>
      </p:sp>
    </p:spTree>
    <p:extLst>
      <p:ext uri="{BB962C8B-B14F-4D97-AF65-F5344CB8AC3E}">
        <p14:creationId xmlns:p14="http://schemas.microsoft.com/office/powerpoint/2010/main" val="4012843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FBF5F4-0EB7-648C-6B0E-38EB692D0A8C}"/>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94EF288-020B-2C7A-B338-D341A521652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FC97E28-F0E8-125E-1523-55F3B5BD193A}"/>
              </a:ext>
            </a:extLst>
          </p:cNvPr>
          <p:cNvSpPr>
            <a:spLocks noGrp="1"/>
          </p:cNvSpPr>
          <p:nvPr>
            <p:ph type="dt" sz="half" idx="10"/>
          </p:nvPr>
        </p:nvSpPr>
        <p:spPr/>
        <p:txBody>
          <a:bodyPr/>
          <a:lstStyle/>
          <a:p>
            <a:fld id="{FC0C4BEE-D10B-A645-8756-B8ACF300A16A}" type="datetime1">
              <a:rPr lang="en-IE" smtClean="0"/>
              <a:t>05/08/2025</a:t>
            </a:fld>
            <a:endParaRPr lang="en-US"/>
          </a:p>
        </p:txBody>
      </p:sp>
      <p:sp>
        <p:nvSpPr>
          <p:cNvPr id="5" name="Footer Placeholder 4">
            <a:extLst>
              <a:ext uri="{FF2B5EF4-FFF2-40B4-BE49-F238E27FC236}">
                <a16:creationId xmlns:a16="http://schemas.microsoft.com/office/drawing/2014/main" id="{B1BD0CAC-CFA4-0AED-1316-FB96A20586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033FDD-3C57-6E5B-DCC3-B67AD9A8E8BA}"/>
              </a:ext>
            </a:extLst>
          </p:cNvPr>
          <p:cNvSpPr>
            <a:spLocks noGrp="1"/>
          </p:cNvSpPr>
          <p:nvPr>
            <p:ph type="sldNum" sz="quarter" idx="12"/>
          </p:nvPr>
        </p:nvSpPr>
        <p:spPr/>
        <p:txBody>
          <a:bodyPr/>
          <a:lstStyle/>
          <a:p>
            <a:fld id="{8E65201D-48DB-3B45-ABC2-018B1E66F34C}" type="slidenum">
              <a:rPr lang="en-US" smtClean="0"/>
              <a:t>‹#›</a:t>
            </a:fld>
            <a:endParaRPr lang="en-US"/>
          </a:p>
        </p:txBody>
      </p:sp>
    </p:spTree>
    <p:extLst>
      <p:ext uri="{BB962C8B-B14F-4D97-AF65-F5344CB8AC3E}">
        <p14:creationId xmlns:p14="http://schemas.microsoft.com/office/powerpoint/2010/main" val="21881992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77AC75-AA25-BC36-A314-0569D44319D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29FB6F3-EAAF-545B-74A6-407E28B236C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93CDAF6-43D5-18E4-F850-786734757E62}"/>
              </a:ext>
            </a:extLst>
          </p:cNvPr>
          <p:cNvSpPr>
            <a:spLocks noGrp="1"/>
          </p:cNvSpPr>
          <p:nvPr>
            <p:ph type="dt" sz="half" idx="10"/>
          </p:nvPr>
        </p:nvSpPr>
        <p:spPr/>
        <p:txBody>
          <a:bodyPr/>
          <a:lstStyle/>
          <a:p>
            <a:fld id="{80632E58-32EE-5541-A5B2-F2F004759053}" type="datetime1">
              <a:rPr lang="en-IE" smtClean="0"/>
              <a:t>05/08/2025</a:t>
            </a:fld>
            <a:endParaRPr lang="en-US"/>
          </a:p>
        </p:txBody>
      </p:sp>
      <p:sp>
        <p:nvSpPr>
          <p:cNvPr id="5" name="Footer Placeholder 4">
            <a:extLst>
              <a:ext uri="{FF2B5EF4-FFF2-40B4-BE49-F238E27FC236}">
                <a16:creationId xmlns:a16="http://schemas.microsoft.com/office/drawing/2014/main" id="{53D85C4B-BFD3-85E2-1F31-C11B90101F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4E1F7B-94F3-3FA7-01B4-C2D0C701CEFD}"/>
              </a:ext>
            </a:extLst>
          </p:cNvPr>
          <p:cNvSpPr>
            <a:spLocks noGrp="1"/>
          </p:cNvSpPr>
          <p:nvPr>
            <p:ph type="sldNum" sz="quarter" idx="12"/>
          </p:nvPr>
        </p:nvSpPr>
        <p:spPr/>
        <p:txBody>
          <a:bodyPr/>
          <a:lstStyle/>
          <a:p>
            <a:fld id="{8E65201D-48DB-3B45-ABC2-018B1E66F34C}" type="slidenum">
              <a:rPr lang="en-US" smtClean="0"/>
              <a:t>‹#›</a:t>
            </a:fld>
            <a:endParaRPr lang="en-US"/>
          </a:p>
        </p:txBody>
      </p:sp>
    </p:spTree>
    <p:extLst>
      <p:ext uri="{BB962C8B-B14F-4D97-AF65-F5344CB8AC3E}">
        <p14:creationId xmlns:p14="http://schemas.microsoft.com/office/powerpoint/2010/main" val="37422182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3395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68A34-1152-4168-25DF-9864AC1EB0E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8BA1306-F9FE-AC2C-3783-69E02629D3D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F8C3173-EE9D-5BBD-8204-786876229B7E}"/>
              </a:ext>
            </a:extLst>
          </p:cNvPr>
          <p:cNvSpPr>
            <a:spLocks noGrp="1"/>
          </p:cNvSpPr>
          <p:nvPr>
            <p:ph type="dt" sz="half" idx="10"/>
          </p:nvPr>
        </p:nvSpPr>
        <p:spPr/>
        <p:txBody>
          <a:bodyPr/>
          <a:lstStyle/>
          <a:p>
            <a:fld id="{0685FEEF-C63F-F149-9EA7-877B62F06143}" type="datetime1">
              <a:rPr lang="en-IE" smtClean="0"/>
              <a:t>05/08/2025</a:t>
            </a:fld>
            <a:endParaRPr lang="en-US"/>
          </a:p>
        </p:txBody>
      </p:sp>
      <p:sp>
        <p:nvSpPr>
          <p:cNvPr id="5" name="Footer Placeholder 4">
            <a:extLst>
              <a:ext uri="{FF2B5EF4-FFF2-40B4-BE49-F238E27FC236}">
                <a16:creationId xmlns:a16="http://schemas.microsoft.com/office/drawing/2014/main" id="{2ABE3AEA-6447-47F4-29FA-DA3EA9846B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052035-71AA-789A-606A-891F1B9CB9A8}"/>
              </a:ext>
            </a:extLst>
          </p:cNvPr>
          <p:cNvSpPr>
            <a:spLocks noGrp="1"/>
          </p:cNvSpPr>
          <p:nvPr>
            <p:ph type="sldNum" sz="quarter" idx="12"/>
          </p:nvPr>
        </p:nvSpPr>
        <p:spPr/>
        <p:txBody>
          <a:bodyPr/>
          <a:lstStyle/>
          <a:p>
            <a:fld id="{8E65201D-48DB-3B45-ABC2-018B1E66F34C}" type="slidenum">
              <a:rPr lang="en-US" smtClean="0"/>
              <a:t>‹#›</a:t>
            </a:fld>
            <a:endParaRPr lang="en-US"/>
          </a:p>
        </p:txBody>
      </p:sp>
    </p:spTree>
    <p:extLst>
      <p:ext uri="{BB962C8B-B14F-4D97-AF65-F5344CB8AC3E}">
        <p14:creationId xmlns:p14="http://schemas.microsoft.com/office/powerpoint/2010/main" val="41635366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8BE5F-CE45-D7AD-0886-BA50075E86A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4C9E486-0499-189C-571D-7B91B6E6F78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D6BEA74-7037-C040-4CE8-277B04409BA3}"/>
              </a:ext>
            </a:extLst>
          </p:cNvPr>
          <p:cNvSpPr>
            <a:spLocks noGrp="1"/>
          </p:cNvSpPr>
          <p:nvPr>
            <p:ph type="dt" sz="half" idx="10"/>
          </p:nvPr>
        </p:nvSpPr>
        <p:spPr/>
        <p:txBody>
          <a:bodyPr/>
          <a:lstStyle/>
          <a:p>
            <a:fld id="{8EF10117-3A90-C44E-B904-57B3F6EC6390}" type="datetime1">
              <a:rPr lang="en-IE" smtClean="0"/>
              <a:t>05/08/2025</a:t>
            </a:fld>
            <a:endParaRPr lang="en-US"/>
          </a:p>
        </p:txBody>
      </p:sp>
      <p:sp>
        <p:nvSpPr>
          <p:cNvPr id="5" name="Footer Placeholder 4">
            <a:extLst>
              <a:ext uri="{FF2B5EF4-FFF2-40B4-BE49-F238E27FC236}">
                <a16:creationId xmlns:a16="http://schemas.microsoft.com/office/drawing/2014/main" id="{A0CECC89-3101-E62F-8156-C35371AFD8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507C22-E6C4-7DD8-09B9-C6A415A4296E}"/>
              </a:ext>
            </a:extLst>
          </p:cNvPr>
          <p:cNvSpPr>
            <a:spLocks noGrp="1"/>
          </p:cNvSpPr>
          <p:nvPr>
            <p:ph type="sldNum" sz="quarter" idx="12"/>
          </p:nvPr>
        </p:nvSpPr>
        <p:spPr/>
        <p:txBody>
          <a:bodyPr/>
          <a:lstStyle/>
          <a:p>
            <a:fld id="{8E65201D-48DB-3B45-ABC2-018B1E66F34C}" type="slidenum">
              <a:rPr lang="en-US" smtClean="0"/>
              <a:t>‹#›</a:t>
            </a:fld>
            <a:endParaRPr lang="en-US"/>
          </a:p>
        </p:txBody>
      </p:sp>
    </p:spTree>
    <p:extLst>
      <p:ext uri="{BB962C8B-B14F-4D97-AF65-F5344CB8AC3E}">
        <p14:creationId xmlns:p14="http://schemas.microsoft.com/office/powerpoint/2010/main" val="1812333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50576-5923-9892-61D4-58D9DAAE1B8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0CCE3EC8-B318-E813-B3F3-E122A3E5A15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C168232-D7E3-AA7A-40F1-D50EE603D19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F2D5C17B-9B7F-A0CB-CC2A-94045AEDD6B1}"/>
              </a:ext>
            </a:extLst>
          </p:cNvPr>
          <p:cNvSpPr>
            <a:spLocks noGrp="1"/>
          </p:cNvSpPr>
          <p:nvPr>
            <p:ph type="dt" sz="half" idx="10"/>
          </p:nvPr>
        </p:nvSpPr>
        <p:spPr/>
        <p:txBody>
          <a:bodyPr/>
          <a:lstStyle/>
          <a:p>
            <a:fld id="{51A62138-85D3-424C-9216-230EED2A8A87}" type="datetime1">
              <a:rPr lang="en-IE" smtClean="0"/>
              <a:t>05/08/2025</a:t>
            </a:fld>
            <a:endParaRPr lang="en-US"/>
          </a:p>
        </p:txBody>
      </p:sp>
      <p:sp>
        <p:nvSpPr>
          <p:cNvPr id="6" name="Footer Placeholder 5">
            <a:extLst>
              <a:ext uri="{FF2B5EF4-FFF2-40B4-BE49-F238E27FC236}">
                <a16:creationId xmlns:a16="http://schemas.microsoft.com/office/drawing/2014/main" id="{9C4AF101-3FA7-C104-AA98-03F4454CA6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4F1DEF-42CE-4AB9-8A98-8D27A72566AA}"/>
              </a:ext>
            </a:extLst>
          </p:cNvPr>
          <p:cNvSpPr>
            <a:spLocks noGrp="1"/>
          </p:cNvSpPr>
          <p:nvPr>
            <p:ph type="sldNum" sz="quarter" idx="12"/>
          </p:nvPr>
        </p:nvSpPr>
        <p:spPr/>
        <p:txBody>
          <a:bodyPr/>
          <a:lstStyle/>
          <a:p>
            <a:fld id="{8E65201D-48DB-3B45-ABC2-018B1E66F34C}" type="slidenum">
              <a:rPr lang="en-US" smtClean="0"/>
              <a:t>‹#›</a:t>
            </a:fld>
            <a:endParaRPr lang="en-US"/>
          </a:p>
        </p:txBody>
      </p:sp>
    </p:spTree>
    <p:extLst>
      <p:ext uri="{BB962C8B-B14F-4D97-AF65-F5344CB8AC3E}">
        <p14:creationId xmlns:p14="http://schemas.microsoft.com/office/powerpoint/2010/main" val="492075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EBD06-1139-045B-1CBC-10BDE83B5E7B}"/>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54380FB-4CE8-DF64-29C1-850389AB68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ABB4F20-5044-823A-75B0-2B135B951E1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BCA5ACE4-47B0-1AFD-76B1-FC219B715B3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6CEFFF63-1830-7799-4587-B05D08B5219E}"/>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093E5DD-CA80-3631-41B3-65E015F586B4}"/>
              </a:ext>
            </a:extLst>
          </p:cNvPr>
          <p:cNvSpPr>
            <a:spLocks noGrp="1"/>
          </p:cNvSpPr>
          <p:nvPr>
            <p:ph type="dt" sz="half" idx="10"/>
          </p:nvPr>
        </p:nvSpPr>
        <p:spPr/>
        <p:txBody>
          <a:bodyPr/>
          <a:lstStyle/>
          <a:p>
            <a:fld id="{CE840F3E-59AA-1042-AA02-4BE99BC5FD8F}" type="datetime1">
              <a:rPr lang="en-IE" smtClean="0"/>
              <a:t>05/08/2025</a:t>
            </a:fld>
            <a:endParaRPr lang="en-US"/>
          </a:p>
        </p:txBody>
      </p:sp>
      <p:sp>
        <p:nvSpPr>
          <p:cNvPr id="8" name="Footer Placeholder 7">
            <a:extLst>
              <a:ext uri="{FF2B5EF4-FFF2-40B4-BE49-F238E27FC236}">
                <a16:creationId xmlns:a16="http://schemas.microsoft.com/office/drawing/2014/main" id="{EC19E623-FC06-BA25-64AE-FF9D4DA9018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A3ED2A1-FA70-016D-7424-522BAAADC025}"/>
              </a:ext>
            </a:extLst>
          </p:cNvPr>
          <p:cNvSpPr>
            <a:spLocks noGrp="1"/>
          </p:cNvSpPr>
          <p:nvPr>
            <p:ph type="sldNum" sz="quarter" idx="12"/>
          </p:nvPr>
        </p:nvSpPr>
        <p:spPr/>
        <p:txBody>
          <a:bodyPr/>
          <a:lstStyle/>
          <a:p>
            <a:fld id="{8E65201D-48DB-3B45-ABC2-018B1E66F34C}" type="slidenum">
              <a:rPr lang="en-US" smtClean="0"/>
              <a:t>‹#›</a:t>
            </a:fld>
            <a:endParaRPr lang="en-US"/>
          </a:p>
        </p:txBody>
      </p:sp>
    </p:spTree>
    <p:extLst>
      <p:ext uri="{BB962C8B-B14F-4D97-AF65-F5344CB8AC3E}">
        <p14:creationId xmlns:p14="http://schemas.microsoft.com/office/powerpoint/2010/main" val="38568276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4C2F5-1ED4-D01F-88B6-931CFFBCBB8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5027B75-CB73-2DFA-2EBF-4A9F36536C58}"/>
              </a:ext>
            </a:extLst>
          </p:cNvPr>
          <p:cNvSpPr>
            <a:spLocks noGrp="1"/>
          </p:cNvSpPr>
          <p:nvPr>
            <p:ph type="dt" sz="half" idx="10"/>
          </p:nvPr>
        </p:nvSpPr>
        <p:spPr/>
        <p:txBody>
          <a:bodyPr/>
          <a:lstStyle/>
          <a:p>
            <a:fld id="{964BD01D-66A7-1C4E-A199-0AA5D623B0E3}" type="datetime1">
              <a:rPr lang="en-IE" smtClean="0"/>
              <a:t>05/08/2025</a:t>
            </a:fld>
            <a:endParaRPr lang="en-US"/>
          </a:p>
        </p:txBody>
      </p:sp>
      <p:sp>
        <p:nvSpPr>
          <p:cNvPr id="4" name="Footer Placeholder 3">
            <a:extLst>
              <a:ext uri="{FF2B5EF4-FFF2-40B4-BE49-F238E27FC236}">
                <a16:creationId xmlns:a16="http://schemas.microsoft.com/office/drawing/2014/main" id="{B2408DE7-9345-34E5-DFAA-F2D8F6EC457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49CB79E-C3B2-70AE-BF90-4543A984AA9C}"/>
              </a:ext>
            </a:extLst>
          </p:cNvPr>
          <p:cNvSpPr>
            <a:spLocks noGrp="1"/>
          </p:cNvSpPr>
          <p:nvPr>
            <p:ph type="sldNum" sz="quarter" idx="12"/>
          </p:nvPr>
        </p:nvSpPr>
        <p:spPr/>
        <p:txBody>
          <a:bodyPr/>
          <a:lstStyle/>
          <a:p>
            <a:fld id="{8E65201D-48DB-3B45-ABC2-018B1E66F34C}" type="slidenum">
              <a:rPr lang="en-US" smtClean="0"/>
              <a:t>‹#›</a:t>
            </a:fld>
            <a:endParaRPr lang="en-US"/>
          </a:p>
        </p:txBody>
      </p:sp>
    </p:spTree>
    <p:extLst>
      <p:ext uri="{BB962C8B-B14F-4D97-AF65-F5344CB8AC3E}">
        <p14:creationId xmlns:p14="http://schemas.microsoft.com/office/powerpoint/2010/main" val="3065813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73724E-992C-CCAA-BE38-87FAAF2A2C60}"/>
              </a:ext>
            </a:extLst>
          </p:cNvPr>
          <p:cNvSpPr>
            <a:spLocks noGrp="1"/>
          </p:cNvSpPr>
          <p:nvPr>
            <p:ph type="dt" sz="half" idx="10"/>
          </p:nvPr>
        </p:nvSpPr>
        <p:spPr/>
        <p:txBody>
          <a:bodyPr/>
          <a:lstStyle/>
          <a:p>
            <a:fld id="{AEDE1AFA-1CB5-C649-94EB-9BA58092BF7A}" type="datetime1">
              <a:rPr lang="en-IE" smtClean="0"/>
              <a:t>05/08/2025</a:t>
            </a:fld>
            <a:endParaRPr lang="en-US"/>
          </a:p>
        </p:txBody>
      </p:sp>
      <p:sp>
        <p:nvSpPr>
          <p:cNvPr id="3" name="Footer Placeholder 2">
            <a:extLst>
              <a:ext uri="{FF2B5EF4-FFF2-40B4-BE49-F238E27FC236}">
                <a16:creationId xmlns:a16="http://schemas.microsoft.com/office/drawing/2014/main" id="{8844C40B-0254-6361-6C4B-AE4812BF61A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8031A8C-A7C3-D65C-D5F1-50147C3D69B9}"/>
              </a:ext>
            </a:extLst>
          </p:cNvPr>
          <p:cNvSpPr>
            <a:spLocks noGrp="1"/>
          </p:cNvSpPr>
          <p:nvPr>
            <p:ph type="sldNum" sz="quarter" idx="12"/>
          </p:nvPr>
        </p:nvSpPr>
        <p:spPr/>
        <p:txBody>
          <a:bodyPr/>
          <a:lstStyle/>
          <a:p>
            <a:fld id="{8E65201D-48DB-3B45-ABC2-018B1E66F34C}" type="slidenum">
              <a:rPr lang="en-US" smtClean="0"/>
              <a:t>‹#›</a:t>
            </a:fld>
            <a:endParaRPr lang="en-US"/>
          </a:p>
        </p:txBody>
      </p:sp>
    </p:spTree>
    <p:extLst>
      <p:ext uri="{BB962C8B-B14F-4D97-AF65-F5344CB8AC3E}">
        <p14:creationId xmlns:p14="http://schemas.microsoft.com/office/powerpoint/2010/main" val="28826752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C6D12-0C59-0939-2B80-D65BA25680A8}"/>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29E5C2C8-F270-7E5B-CB21-B34DC6FE59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08BC533-B849-EBC0-A790-C479B8BC9E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0DBC58C-DFA7-9D8A-14D5-EA1C786B4C16}"/>
              </a:ext>
            </a:extLst>
          </p:cNvPr>
          <p:cNvSpPr>
            <a:spLocks noGrp="1"/>
          </p:cNvSpPr>
          <p:nvPr>
            <p:ph type="dt" sz="half" idx="10"/>
          </p:nvPr>
        </p:nvSpPr>
        <p:spPr/>
        <p:txBody>
          <a:bodyPr/>
          <a:lstStyle/>
          <a:p>
            <a:fld id="{188A6ED0-BD8B-7642-8C8E-F0124C67E2EF}" type="datetime1">
              <a:rPr lang="en-IE" smtClean="0"/>
              <a:t>05/08/2025</a:t>
            </a:fld>
            <a:endParaRPr lang="en-US"/>
          </a:p>
        </p:txBody>
      </p:sp>
      <p:sp>
        <p:nvSpPr>
          <p:cNvPr id="6" name="Footer Placeholder 5">
            <a:extLst>
              <a:ext uri="{FF2B5EF4-FFF2-40B4-BE49-F238E27FC236}">
                <a16:creationId xmlns:a16="http://schemas.microsoft.com/office/drawing/2014/main" id="{224DBF0B-9495-EFA7-3E06-62FBDDD0CE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F965FC-4397-D8D3-F5D8-0A40F335028E}"/>
              </a:ext>
            </a:extLst>
          </p:cNvPr>
          <p:cNvSpPr>
            <a:spLocks noGrp="1"/>
          </p:cNvSpPr>
          <p:nvPr>
            <p:ph type="sldNum" sz="quarter" idx="12"/>
          </p:nvPr>
        </p:nvSpPr>
        <p:spPr/>
        <p:txBody>
          <a:bodyPr/>
          <a:lstStyle/>
          <a:p>
            <a:fld id="{8E65201D-48DB-3B45-ABC2-018B1E66F34C}" type="slidenum">
              <a:rPr lang="en-US" smtClean="0"/>
              <a:t>‹#›</a:t>
            </a:fld>
            <a:endParaRPr lang="en-US"/>
          </a:p>
        </p:txBody>
      </p:sp>
    </p:spTree>
    <p:extLst>
      <p:ext uri="{BB962C8B-B14F-4D97-AF65-F5344CB8AC3E}">
        <p14:creationId xmlns:p14="http://schemas.microsoft.com/office/powerpoint/2010/main" val="3395684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8CA57-4E83-9A24-8D54-961683B12C3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B1DBC023-2069-58F8-0BDE-FF438566932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FBB4CDC-6C51-B3DC-F635-6927808792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67F224B-A33E-4DE5-0D54-366089AD8C9E}"/>
              </a:ext>
            </a:extLst>
          </p:cNvPr>
          <p:cNvSpPr>
            <a:spLocks noGrp="1"/>
          </p:cNvSpPr>
          <p:nvPr>
            <p:ph type="dt" sz="half" idx="10"/>
          </p:nvPr>
        </p:nvSpPr>
        <p:spPr/>
        <p:txBody>
          <a:bodyPr/>
          <a:lstStyle/>
          <a:p>
            <a:fld id="{71E46070-58F9-0747-9314-8271B19CED5A}" type="datetime1">
              <a:rPr lang="en-IE" smtClean="0"/>
              <a:t>05/08/2025</a:t>
            </a:fld>
            <a:endParaRPr lang="en-US"/>
          </a:p>
        </p:txBody>
      </p:sp>
      <p:sp>
        <p:nvSpPr>
          <p:cNvPr id="6" name="Footer Placeholder 5">
            <a:extLst>
              <a:ext uri="{FF2B5EF4-FFF2-40B4-BE49-F238E27FC236}">
                <a16:creationId xmlns:a16="http://schemas.microsoft.com/office/drawing/2014/main" id="{25B40D48-E21D-7231-82BE-664BC5AB85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BE389B-F803-14F3-2FEF-EA0263AD1966}"/>
              </a:ext>
            </a:extLst>
          </p:cNvPr>
          <p:cNvSpPr>
            <a:spLocks noGrp="1"/>
          </p:cNvSpPr>
          <p:nvPr>
            <p:ph type="sldNum" sz="quarter" idx="12"/>
          </p:nvPr>
        </p:nvSpPr>
        <p:spPr/>
        <p:txBody>
          <a:bodyPr/>
          <a:lstStyle/>
          <a:p>
            <a:fld id="{8E65201D-48DB-3B45-ABC2-018B1E66F34C}" type="slidenum">
              <a:rPr lang="en-US" smtClean="0"/>
              <a:t>‹#›</a:t>
            </a:fld>
            <a:endParaRPr lang="en-US"/>
          </a:p>
        </p:txBody>
      </p:sp>
    </p:spTree>
    <p:extLst>
      <p:ext uri="{BB962C8B-B14F-4D97-AF65-F5344CB8AC3E}">
        <p14:creationId xmlns:p14="http://schemas.microsoft.com/office/powerpoint/2010/main" val="279174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695E5E3-2A66-3738-FAFD-E0497C7BD7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C23D69D-24AA-0EAE-3B2A-FD40FECE9D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4411966-6291-5439-0F19-0981A92685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6B60905-8381-3447-8A9E-EFCF65955C77}" type="datetime1">
              <a:rPr lang="en-IE" smtClean="0"/>
              <a:t>05/08/2025</a:t>
            </a:fld>
            <a:endParaRPr lang="en-US"/>
          </a:p>
        </p:txBody>
      </p:sp>
      <p:sp>
        <p:nvSpPr>
          <p:cNvPr id="5" name="Footer Placeholder 4">
            <a:extLst>
              <a:ext uri="{FF2B5EF4-FFF2-40B4-BE49-F238E27FC236}">
                <a16:creationId xmlns:a16="http://schemas.microsoft.com/office/drawing/2014/main" id="{823259C8-4B6C-FFCB-F4C1-3F2D8D86E7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A00765D-CCA3-AAC0-EFF1-0D239E1476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E65201D-48DB-3B45-ABC2-018B1E66F34C}" type="slidenum">
              <a:rPr lang="en-US" smtClean="0"/>
              <a:t>‹#›</a:t>
            </a:fld>
            <a:endParaRPr lang="en-US"/>
          </a:p>
        </p:txBody>
      </p:sp>
    </p:spTree>
    <p:extLst>
      <p:ext uri="{BB962C8B-B14F-4D97-AF65-F5344CB8AC3E}">
        <p14:creationId xmlns:p14="http://schemas.microsoft.com/office/powerpoint/2010/main" val="37844999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2l.ai/chapter_recurrent-modern/lstm.html#:~:text=Mathematically%2C%20suppose%20that%20there%20are,They%20are%20calculated%20as%20follows" TargetMode="External"/><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hyperlink" Target="https://d2l.ai/chapter_recurrent-modern/lstm.html#:~:text=%2810.1.3%29%C2%B6%5C%5B%5Cmathbf%7BC%7D_t%20%3D%20%5Cmathbf%7BF%7D_t%20%5Codot%20%5Cmathbf%7BC%7D_%7Bt,C%7D%7D_t"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d2l.ai/chapter_recurrent-modern/lstm.html#:~:text=Mathematically%2C%20suppose%20that%20there%20are,They%20are%20calculated%20as%20follows" TargetMode="External"/><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hyperlink" Target="https://d2l.ai/chapter_recurrent-modern/lstm.html#:~:text=Last%2C%20we%20need%20to%20define,1%2C%201"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d2l.ai/chapter_recurrent-modern/lstm.html#:~:text=Mathematically%2C%20suppose%20that%20there%20are,They%20are%20calculated%20as%20follows" TargetMode="External"/><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hyperlink" Target="https://d2l.ai/chapter_recurrent-modern/lstm.html#:~:text=Last%2C%20we%20need%20to%20define,1%2C%201" TargetMode="External"/><Relationship Id="rId5" Type="http://schemas.openxmlformats.org/officeDocument/2006/relationships/hyperlink" Target="https://d2l.ai/chapter_recurrent-modern/lstm.html#:~:text=%2810.1.3%29%C2%B6%5C%5B%5Cmathbf%7BC%7D_t%20%3D%20%5Cmathbf%7BF%7D_t%20%5Codot%20%5Cmathbf%7BC%7D_%7Bt,C%7D%7D_t" TargetMode="External"/><Relationship Id="rId4" Type="http://schemas.openxmlformats.org/officeDocument/2006/relationships/hyperlink" Target="https://d2l.ai/chapter_recurrent-modern/lstm.html#:~:text=%2810.1.2%29%C2%B6%5C%5B%5Ctilde,1%7D%20%5Cmathbf%7BW%7D_%7B%5Ctextrm%7Bhc%7D%7D%20%2B%20%5Cmathbf%7Bb%7D_%5Ctextrm%7Bc"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d2l.ai/chapter_recurrent-modern/lstm.html#:~:text=Mathematically%2C%20suppose%20that%20there%20are,They%20are%20calculated%20as%20follows" TargetMode="External"/><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hyperlink" Target="https://d2l.ai/chapter_recurrent-modern/lstm.html#:~:text=Last%2C%20we%20need%20to%20define,1%2C%201" TargetMode="External"/><Relationship Id="rId5" Type="http://schemas.openxmlformats.org/officeDocument/2006/relationships/hyperlink" Target="https://d2l.ai/chapter_recurrent-modern/lstm.html#:~:text=%2810.1.3%29%C2%B6%5C%5B%5Cmathbf%7BC%7D_t%20%3D%20%5Cmathbf%7BF%7D_t%20%5Codot%20%5Cmathbf%7BC%7D_%7Bt,C%7D%7D_t" TargetMode="External"/><Relationship Id="rId4" Type="http://schemas.openxmlformats.org/officeDocument/2006/relationships/hyperlink" Target="https://d2l.ai/chapter_recurrent-modern/lstm.html#:~:text=%2810.1.2%29%C2%B6%5C%5B%5Ctilde,1%7D%20%5Cmathbf%7BW%7D_%7B%5Ctextrm%7Bhc%7D%7D%20%2B%20%5Cmathbf%7Bb%7D_%5Ctextrm%7Bc"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Recurrent_neural_network#:~:text=connections%2C%20where%20the%20output%20of,dependencies%20and%20patterns%20within%20sequences" TargetMode="External"/><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s://en.wikipedia.org/wiki/Recurrent_neural_network#:~:text=connections%2C%20where%20the%20output%20of,dependencies%20and%20patterns%20within%20sequences" TargetMode="External"/><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Recurrent_neural_network#:~:text=connections%2C%20where%20the%20output%20of,dependencies%20and%20patterns%20within%20sequences" TargetMode="External"/><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hyperlink" Target="https://en.wikipedia.org/wiki/Recurrent_neural_network#:~:text=However%2C%20traditional%20RNNs%20suffer%20from,were%20introduced%20as%20a"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d2l.ai/chapter_recurrent-modern/lstm.html#:~:text=Mathematically%2C%20suppose%20that%20there%20are,They%20are%20calculated%20as%20follows" TargetMode="External"/><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hyperlink" Target="https://d2l.ai/chapter_recurrent-modern/lstm.html#:~:text=Last%2C%20we%20need%20to%20define,1%2C%201" TargetMode="External"/><Relationship Id="rId5" Type="http://schemas.openxmlformats.org/officeDocument/2006/relationships/hyperlink" Target="https://d2l.ai/chapter_recurrent-modern/lstm.html#:~:text=%2810.1.3%29%C2%B6%5C%5B%5Cmathbf%7BC%7D_t%20%3D%20%5Cmathbf%7BF%7D_t%20%5Codot%20%5Cmathbf%7BC%7D_%7Bt,C%7D%7D_t" TargetMode="External"/><Relationship Id="rId4" Type="http://schemas.openxmlformats.org/officeDocument/2006/relationships/hyperlink" Target="https://d2l.ai/chapter_recurrent-modern/lstm.html#:~:text=%2810.1.2%29%C2%B6%5C%5B%5Ctilde,1%7D%20%5Cmathbf%7BW%7D_%7B%5Ctextrm%7Bhc%7D%7D%20%2B%20%5Cmathbf%7Bb%7D_%5Ctextrm%7Bc" TargetMode="External"/></Relationships>
</file>

<file path=ppt/slides/_rels/slide19.xml.rels><?xml version="1.0" encoding="UTF-8" standalone="yes"?>
<Relationships xmlns="http://schemas.openxmlformats.org/package/2006/relationships"><Relationship Id="rId3" Type="http://schemas.openxmlformats.org/officeDocument/2006/relationships/chart" Target="../charts/chart3.xml"/><Relationship Id="rId7" Type="http://schemas.openxmlformats.org/officeDocument/2006/relationships/hyperlink" Target="https://d2l.ai/chapter_recurrent-modern/lstm.html#:~:text=Last%2C%20we%20need%20to%20define,1%2C%201" TargetMode="External"/><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hyperlink" Target="https://d2l.ai/chapter_recurrent-modern/lstm.html#:~:text=%2810.1.3%29%C2%B6%5C%5B%5Cmathbf%7BC%7D_t%20%3D%20%5Cmathbf%7BF%7D_t%20%5Codot%20%5Cmathbf%7BC%7D_%7Bt,C%7D%7D_t" TargetMode="External"/><Relationship Id="rId5" Type="http://schemas.openxmlformats.org/officeDocument/2006/relationships/hyperlink" Target="https://d2l.ai/chapter_recurrent-modern/lstm.html#:~:text=%2810.1.2%29%C2%B6%5C%5B%5Ctilde,1%7D%20%5Cmathbf%7BW%7D_%7B%5Ctextrm%7Bhc%7D%7D%20%2B%20%5Cmathbf%7Bb%7D_%5Ctextrm%7Bc" TargetMode="External"/><Relationship Id="rId4" Type="http://schemas.openxmlformats.org/officeDocument/2006/relationships/hyperlink" Target="https://d2l.ai/chapter_recurrent-modern/lstm.html#:~:text=Mathematically%2C%20suppose%20that%20there%20are,They%20are%20calculated%20as%20follows"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en.wikipedia.org/wiki/Recurrent_neural_network#:~:text=However%2C%20traditional%20RNNs%20suffer%20from,were%20introduced%20as%20a" TargetMode="External"/><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hyperlink" Target="https://d2l.ai/chapter_recurrent-modern/lstm.html#:~:text=Mathematically%2C%20suppose%20that%20there%20are,They%20are%20calculated%20as%20follows"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d2l.ai/chapter_recurrent-modern/lstm.html#:~:text=Mathematically%2C%20suppose%20that%20there%20are,They%20are%20calculated%20as%20follows" TargetMode="External"/><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12.xml"/><Relationship Id="rId5" Type="http://schemas.openxmlformats.org/officeDocument/2006/relationships/hyperlink" Target="https://en.wikipedia.org/wiki/Recurrent_neural_network#:~:text=connections%2C%20where%20the%20output%20of,dependencies%20and%20patterns%20within%20sequences" TargetMode="External"/><Relationship Id="rId4" Type="http://schemas.openxmlformats.org/officeDocument/2006/relationships/image" Target="../media/image6.svg"/></Relationships>
</file>

<file path=ppt/slides/_rels/slide23.xml.rels><?xml version="1.0" encoding="UTF-8" standalone="yes"?>
<Relationships xmlns="http://schemas.openxmlformats.org/package/2006/relationships"><Relationship Id="rId3" Type="http://schemas.openxmlformats.org/officeDocument/2006/relationships/hyperlink" Target="https://en.wikipedia.org/wiki/Recurrent_neural_network#:~:text=In%20recent%20years%2C%20transformers%2C%20which,range%20dependencies%20and%20greater%20parallelizability" TargetMode="External"/><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hyperlink" Target="https://en.wikipedia.org/wiki/Recurrent_neural_network#:~:text=However%2C%20traditional%20RNNs%20suffer%20from,were%20introduced%20as%20a" TargetMode="External"/><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8" Type="http://schemas.openxmlformats.org/officeDocument/2006/relationships/hyperlink" Target="https://d2l.ai/chapter_recurrent-modern/lstm.html#:~:text=Last%2C%20we%20need%20to%20define,1%2C%201" TargetMode="External"/><Relationship Id="rId3" Type="http://schemas.openxmlformats.org/officeDocument/2006/relationships/hyperlink" Target="https://en.wikipedia.org/wiki/Recurrent_neural_network#:~:text=connections%2C%20where%20the%20output%20of,dependencies%20and%20patterns%20within%20sequences" TargetMode="External"/><Relationship Id="rId7" Type="http://schemas.openxmlformats.org/officeDocument/2006/relationships/hyperlink" Target="https://d2l.ai/chapter_recurrent-modern/lstm.html#:~:text=%2810.1.3%29%C2%B6%5C%5B%5Cmathbf%7BC%7D_t%20%3D%20%5Cmathbf%7BF%7D_t%20%5Codot%20%5Cmathbf%7BC%7D_%7Bt,C%7D%7D_t" TargetMode="External"/><Relationship Id="rId2" Type="http://schemas.openxmlformats.org/officeDocument/2006/relationships/notesSlide" Target="../notesSlides/notesSlide23.xml"/><Relationship Id="rId1" Type="http://schemas.openxmlformats.org/officeDocument/2006/relationships/slideLayout" Target="../slideLayouts/slideLayout12.xml"/><Relationship Id="rId6" Type="http://schemas.openxmlformats.org/officeDocument/2006/relationships/hyperlink" Target="https://d2l.ai/chapter_recurrent-modern/lstm.html#:~:text=%2810.1.2%29%C2%B6%5C%5B%5Ctilde,1%7D%20%5Cmathbf%7BW%7D_%7B%5Ctextrm%7Bhc%7D%7D%20%2B%20%5Cmathbf%7Bb%7D_%5Ctextrm%7Bc" TargetMode="External"/><Relationship Id="rId5" Type="http://schemas.openxmlformats.org/officeDocument/2006/relationships/hyperlink" Target="https://d2l.ai/chapter_recurrent-modern/lstm.html#:~:text=Mathematically%2C%20suppose%20that%20there%20are,They%20are%20calculated%20as%20follows" TargetMode="External"/><Relationship Id="rId4" Type="http://schemas.openxmlformats.org/officeDocument/2006/relationships/hyperlink" Target="https://en.wikipedia.org/wiki/Recurrent_neural_network#:~:text=However%2C%20traditional%20RNNs%20suffer%20from,were%20introduced%20as%20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Recurrent_neural_network#:~:text=connections%2C%20where%20the%20output%20of,dependencies%20and%20patterns%20within%20sequences"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en.wikipedia.org/wiki/Recurrent_neural_network#:~:text=connections%2C%20where%20the%20output%20of,dependencies%20and%20patterns%20within%20sequences" TargetMode="External"/><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hyperlink" Target="https://en.wikipedia.org/wiki/Recurrent_neural_network#:~:text=However%2C%20traditional%20RNNs%20suffer%20from,were%20introduced%20as%20a"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Recurrent_neural_network#:~:text=However%2C%20traditional%20RNNs%20suffer%20from,were%20introduced%20as%20a" TargetMode="External"/><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hyperlink" Target="https://d2l.ai/chapter_recurrent-modern/lstm.html#:~:text=Mathematically%2C%20suppose%20that%20there%20are,They%20are%20calculated%20as%20follows" TargetMode="External"/><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https://d2l.ai/chapter_recurrent-modern/lstm.html#:~:text=Mathematically%2C%20suppose%20that%20there%20are,They%20are%20calculated%20as%20follows" TargetMode="External"/><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hyperlink" Target="https://d2l.ai/chapter_recurrent-modern/lstm.html#:~:text=%2810.1.2%29%C2%B6%5C%5B%5Ctilde,1%7D%20%5Cmathbf%7BW%7D_%7B%5Ctextrm%7Bhc%7D%7D%20%2B%20%5Cmathbf%7Bb%7D_%5Ctextrm%7Bc"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lanet Earth from space">
            <a:extLst>
              <a:ext uri="{FF2B5EF4-FFF2-40B4-BE49-F238E27FC236}">
                <a16:creationId xmlns:a16="http://schemas.microsoft.com/office/drawing/2014/main" id="{75638191-CA15-6595-0F8F-9CAFB9BD16F3}"/>
              </a:ext>
            </a:extLst>
          </p:cNvPr>
          <p:cNvPicPr>
            <a:picLocks noChangeAspect="1"/>
          </p:cNvPicPr>
          <p:nvPr/>
        </p:nvPicPr>
        <p:blipFill>
          <a:blip r:embed="rId2"/>
          <a:srcRect b="11111"/>
          <a:stretch>
            <a:fillRect/>
          </a:stretch>
        </p:blipFill>
        <p:spPr>
          <a:xfrm>
            <a:off x="20" y="10"/>
            <a:ext cx="12191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sp>
        <p:nvSpPr>
          <p:cNvPr id="12" name="Rectangle 41">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8350" cy="6038850"/>
          </a:xfrm>
          <a:custGeom>
            <a:avLst/>
            <a:gdLst>
              <a:gd name="connsiteX0" fmla="*/ 0 w 12192000"/>
              <a:gd name="connsiteY0" fmla="*/ 0 h 5835650"/>
              <a:gd name="connsiteX1" fmla="*/ 12192000 w 12192000"/>
              <a:gd name="connsiteY1" fmla="*/ 0 h 5835650"/>
              <a:gd name="connsiteX2" fmla="*/ 12192000 w 12192000"/>
              <a:gd name="connsiteY2" fmla="*/ 5835650 h 5835650"/>
              <a:gd name="connsiteX3" fmla="*/ 0 w 12192000"/>
              <a:gd name="connsiteY3" fmla="*/ 5835650 h 5835650"/>
              <a:gd name="connsiteX4" fmla="*/ 0 w 12192000"/>
              <a:gd name="connsiteY4"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0 w 12198350"/>
              <a:gd name="connsiteY4" fmla="*/ 5835650 h 5835650"/>
              <a:gd name="connsiteX5" fmla="*/ 0 w 12198350"/>
              <a:gd name="connsiteY5"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0 w 12198350"/>
              <a:gd name="connsiteY5" fmla="*/ 5835650 h 5835650"/>
              <a:gd name="connsiteX6" fmla="*/ 0 w 12198350"/>
              <a:gd name="connsiteY6"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822450 w 12198350"/>
              <a:gd name="connsiteY5" fmla="*/ 58293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727200 w 12198350"/>
              <a:gd name="connsiteY5" fmla="*/ 54864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3854450 w 12198350"/>
              <a:gd name="connsiteY5" fmla="*/ 5695950 h 5835650"/>
              <a:gd name="connsiteX6" fmla="*/ 1727200 w 12198350"/>
              <a:gd name="connsiteY6" fmla="*/ 5486400 h 5835650"/>
              <a:gd name="connsiteX7" fmla="*/ 0 w 12198350"/>
              <a:gd name="connsiteY7" fmla="*/ 5835650 h 5835650"/>
              <a:gd name="connsiteX8" fmla="*/ 0 w 12198350"/>
              <a:gd name="connsiteY8" fmla="*/ 0 h 5835650"/>
              <a:gd name="connsiteX0" fmla="*/ 0 w 12198350"/>
              <a:gd name="connsiteY0" fmla="*/ 0 h 5842000"/>
              <a:gd name="connsiteX1" fmla="*/ 12192000 w 12198350"/>
              <a:gd name="connsiteY1" fmla="*/ 0 h 5842000"/>
              <a:gd name="connsiteX2" fmla="*/ 12198350 w 12198350"/>
              <a:gd name="connsiteY2" fmla="*/ 3505200 h 5842000"/>
              <a:gd name="connsiteX3" fmla="*/ 12192000 w 12198350"/>
              <a:gd name="connsiteY3" fmla="*/ 5835650 h 5842000"/>
              <a:gd name="connsiteX4" fmla="*/ 5060950 w 12198350"/>
              <a:gd name="connsiteY4" fmla="*/ 5835650 h 5842000"/>
              <a:gd name="connsiteX5" fmla="*/ 3663950 w 12198350"/>
              <a:gd name="connsiteY5" fmla="*/ 5842000 h 5842000"/>
              <a:gd name="connsiteX6" fmla="*/ 1727200 w 12198350"/>
              <a:gd name="connsiteY6" fmla="*/ 5486400 h 5842000"/>
              <a:gd name="connsiteX7" fmla="*/ 0 w 12198350"/>
              <a:gd name="connsiteY7" fmla="*/ 5835650 h 5842000"/>
              <a:gd name="connsiteX8" fmla="*/ 0 w 12198350"/>
              <a:gd name="connsiteY8" fmla="*/ 0 h 584200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4883150 w 12198350"/>
              <a:gd name="connsiteY4" fmla="*/ 5924550 h 5924550"/>
              <a:gd name="connsiteX5" fmla="*/ 3663950 w 12198350"/>
              <a:gd name="connsiteY5" fmla="*/ 5842000 h 5924550"/>
              <a:gd name="connsiteX6" fmla="*/ 1727200 w 12198350"/>
              <a:gd name="connsiteY6" fmla="*/ 5486400 h 5924550"/>
              <a:gd name="connsiteX7" fmla="*/ 0 w 12198350"/>
              <a:gd name="connsiteY7" fmla="*/ 5835650 h 5924550"/>
              <a:gd name="connsiteX8" fmla="*/ 0 w 12198350"/>
              <a:gd name="connsiteY8" fmla="*/ 0 h 592455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8318500 w 12198350"/>
              <a:gd name="connsiteY4" fmla="*/ 5867400 h 5924550"/>
              <a:gd name="connsiteX5" fmla="*/ 4883150 w 12198350"/>
              <a:gd name="connsiteY5" fmla="*/ 5924550 h 5924550"/>
              <a:gd name="connsiteX6" fmla="*/ 3663950 w 12198350"/>
              <a:gd name="connsiteY6" fmla="*/ 5842000 h 5924550"/>
              <a:gd name="connsiteX7" fmla="*/ 1727200 w 12198350"/>
              <a:gd name="connsiteY7" fmla="*/ 5486400 h 5924550"/>
              <a:gd name="connsiteX8" fmla="*/ 0 w 12198350"/>
              <a:gd name="connsiteY8" fmla="*/ 5835650 h 5924550"/>
              <a:gd name="connsiteX9" fmla="*/ 0 w 12198350"/>
              <a:gd name="connsiteY9" fmla="*/ 0 h 59245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9766300 w 12198350"/>
              <a:gd name="connsiteY4" fmla="*/ 59245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25525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8813800 w 12198350"/>
              <a:gd name="connsiteY3" fmla="*/ 57467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623550 w 12198350"/>
              <a:gd name="connsiteY3" fmla="*/ 48006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18540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766550 w 12198350"/>
              <a:gd name="connsiteY3" fmla="*/ 410845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8350" h="6038850">
                <a:moveTo>
                  <a:pt x="0" y="0"/>
                </a:moveTo>
                <a:lnTo>
                  <a:pt x="12192000" y="0"/>
                </a:lnTo>
                <a:cubicBezTo>
                  <a:pt x="12194117" y="1168400"/>
                  <a:pt x="12196233" y="2336800"/>
                  <a:pt x="12198350" y="3505200"/>
                </a:cubicBezTo>
                <a:cubicBezTo>
                  <a:pt x="11828992" y="3872442"/>
                  <a:pt x="11606741" y="4015317"/>
                  <a:pt x="11341100" y="4267200"/>
                </a:cubicBezTo>
                <a:cubicBezTo>
                  <a:pt x="11005609" y="4512733"/>
                  <a:pt x="10677525" y="4705350"/>
                  <a:pt x="10185400" y="4978400"/>
                </a:cubicBezTo>
                <a:cubicBezTo>
                  <a:pt x="9693275" y="5251450"/>
                  <a:pt x="9381067" y="5540375"/>
                  <a:pt x="8813800" y="5746750"/>
                </a:cubicBezTo>
                <a:lnTo>
                  <a:pt x="7219950" y="6038850"/>
                </a:lnTo>
                <a:lnTo>
                  <a:pt x="4883150" y="5924550"/>
                </a:lnTo>
                <a:lnTo>
                  <a:pt x="3663950" y="5842000"/>
                </a:lnTo>
                <a:lnTo>
                  <a:pt x="1727200" y="5486400"/>
                </a:lnTo>
                <a:lnTo>
                  <a:pt x="0" y="5835650"/>
                </a:lnTo>
                <a:lnTo>
                  <a:pt x="0" y="0"/>
                </a:lnTo>
                <a:close/>
              </a:path>
            </a:pathLst>
          </a:custGeom>
          <a:gradFill flip="none" rotWithShape="1">
            <a:gsLst>
              <a:gs pos="0">
                <a:srgbClr val="000000">
                  <a:alpha val="60000"/>
                </a:srgbClr>
              </a:gs>
              <a:gs pos="100000">
                <a:srgbClr val="000000">
                  <a:alpha val="0"/>
                </a:srgbClr>
              </a:gs>
              <a:gs pos="68000">
                <a:srgbClr val="000000">
                  <a:alpha val="4000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nvGrpSpPr>
          <p:cNvPr id="17" name="Group 16">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6"/>
            <a:chOff x="476" y="-3923157"/>
            <a:chExt cx="10667524" cy="2493729"/>
          </a:xfrm>
        </p:grpSpPr>
        <p:sp>
          <p:nvSpPr>
            <p:cNvPr id="18" name="Freeform: Shape 14">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5FCA9FB4-8A9F-335E-A74C-316E67205E45}"/>
              </a:ext>
            </a:extLst>
          </p:cNvPr>
          <p:cNvSpPr>
            <a:spLocks noGrp="1"/>
          </p:cNvSpPr>
          <p:nvPr>
            <p:ph type="ctrTitle"/>
          </p:nvPr>
        </p:nvSpPr>
        <p:spPr>
          <a:xfrm>
            <a:off x="838199" y="1120676"/>
            <a:ext cx="7021513" cy="2308324"/>
          </a:xfrm>
        </p:spPr>
        <p:txBody>
          <a:bodyPr>
            <a:normAutofit/>
          </a:bodyPr>
          <a:lstStyle/>
          <a:p>
            <a:pPr algn="l"/>
            <a:r>
              <a:rPr lang="en-US" sz="6100">
                <a:solidFill>
                  <a:srgbClr val="FFFFFF"/>
                </a:solidFill>
              </a:rPr>
              <a:t>STAT41130: AI for Weather and Climate</a:t>
            </a:r>
          </a:p>
        </p:txBody>
      </p:sp>
      <p:sp>
        <p:nvSpPr>
          <p:cNvPr id="3" name="Subtitle 2">
            <a:extLst>
              <a:ext uri="{FF2B5EF4-FFF2-40B4-BE49-F238E27FC236}">
                <a16:creationId xmlns:a16="http://schemas.microsoft.com/office/drawing/2014/main" id="{1DD51EEC-DFA1-F313-69D7-6332C00418F6}"/>
              </a:ext>
            </a:extLst>
          </p:cNvPr>
          <p:cNvSpPr>
            <a:spLocks noGrp="1"/>
          </p:cNvSpPr>
          <p:nvPr>
            <p:ph type="subTitle" idx="1"/>
          </p:nvPr>
        </p:nvSpPr>
        <p:spPr>
          <a:xfrm>
            <a:off x="835024" y="3809999"/>
            <a:ext cx="7025753" cy="1012778"/>
          </a:xfrm>
        </p:spPr>
        <p:txBody>
          <a:bodyPr>
            <a:normAutofit/>
          </a:bodyPr>
          <a:lstStyle/>
          <a:p>
            <a:pPr algn="l"/>
            <a:r>
              <a:rPr lang="en-US">
                <a:solidFill>
                  <a:srgbClr val="FFFFFF"/>
                </a:solidFill>
              </a:rPr>
              <a:t>Andrew Parnell</a:t>
            </a:r>
          </a:p>
        </p:txBody>
      </p:sp>
    </p:spTree>
    <p:extLst>
      <p:ext uri="{BB962C8B-B14F-4D97-AF65-F5344CB8AC3E}">
        <p14:creationId xmlns:p14="http://schemas.microsoft.com/office/powerpoint/2010/main" val="16040041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Forget Gate &amp; Cell Update</a:t>
            </a:r>
            <a:endParaRPr lang="en-US" sz="3200" dirty="0"/>
          </a:p>
        </p:txBody>
      </p:sp>
      <p:sp>
        <p:nvSpPr>
          <p:cNvPr id="3" name="Text 1"/>
          <p:cNvSpPr/>
          <p:nvPr/>
        </p:nvSpPr>
        <p:spPr>
          <a:xfrm>
            <a:off x="609600" y="1828800"/>
            <a:ext cx="6461760" cy="4389120"/>
          </a:xfrm>
          <a:prstGeom prst="rect">
            <a:avLst/>
          </a:prstGeom>
          <a:noFill/>
          <a:ln/>
        </p:spPr>
        <p:txBody>
          <a:bodyPr wrap="square" rtlCol="0" anchor="ctr"/>
          <a:lstStyle/>
          <a:p>
            <a:pPr>
              <a:lnSpc>
                <a:spcPts val="2133"/>
              </a:lnSpc>
            </a:pPr>
            <a:r>
              <a:rPr lang="en-US" sz="2133" b="1" dirty="0">
                <a:solidFill>
                  <a:srgbClr val="030A18"/>
                </a:solidFill>
              </a:rPr>
              <a:t>Forget gate:
</a:t>
            </a:r>
            <a:r>
              <a:rPr lang="en-US" sz="1600" dirty="0">
                <a:solidFill>
                  <a:srgbClr val="030A18"/>
                </a:solidFill>
              </a:rPr>
              <a:t>Fₜ = σ(Xₜ Wₓf + Hₜ₋₁ Wₕf + b_f)
</a:t>
            </a:r>
            <a:r>
              <a:rPr lang="en-US" sz="2133" b="1" dirty="0">
                <a:solidFill>
                  <a:srgbClr val="030A18"/>
                </a:solidFill>
              </a:rPr>
              <a:t>Cell state update:
</a:t>
            </a:r>
            <a:r>
              <a:rPr lang="en-US" sz="1600" dirty="0">
                <a:solidFill>
                  <a:srgbClr val="030A18"/>
                </a:solidFill>
              </a:rPr>
              <a:t>Cₜ = Fₜ ⊙ Cₜ₋₁ + Iₜ ⊙ ̃Cₜ</a:t>
            </a:r>
            <a:endParaRPr lang="en-US" sz="2133" dirty="0"/>
          </a:p>
        </p:txBody>
      </p:sp>
      <p:sp>
        <p:nvSpPr>
          <p:cNvPr id="4" name="Shape 2"/>
          <p:cNvSpPr/>
          <p:nvPr/>
        </p:nvSpPr>
        <p:spPr>
          <a:xfrm>
            <a:off x="9144000" y="2682240"/>
            <a:ext cx="1828800" cy="1828800"/>
          </a:xfrm>
          <a:prstGeom prst="decagon">
            <a:avLst/>
          </a:prstGeom>
          <a:solidFill>
            <a:srgbClr val="F2EFEA"/>
          </a:solidFill>
          <a:ln w="12700">
            <a:solidFill>
              <a:srgbClr val="A3B9D9"/>
            </a:solidFill>
            <a:prstDash val="solid"/>
          </a:ln>
        </p:spPr>
        <p:txBody>
          <a:bodyPr/>
          <a:lstStyle/>
          <a:p>
            <a:endParaRPr sz="2400"/>
          </a:p>
        </p:txBody>
      </p:sp>
      <p:sp>
        <p:nvSpPr>
          <p:cNvPr id="5" name="Text 3"/>
          <p:cNvSpPr/>
          <p:nvPr/>
        </p:nvSpPr>
        <p:spPr>
          <a:xfrm>
            <a:off x="9144000" y="2682240"/>
            <a:ext cx="1828800" cy="1828800"/>
          </a:xfrm>
          <a:prstGeom prst="rect">
            <a:avLst/>
          </a:prstGeom>
          <a:noFill/>
          <a:ln/>
        </p:spPr>
        <p:txBody>
          <a:bodyPr wrap="square" rtlCol="0" anchor="ctr"/>
          <a:lstStyle/>
          <a:p>
            <a:pPr algn="ctr"/>
            <a:r>
              <a:rPr lang="en-US" sz="3200" b="1" dirty="0">
                <a:solidFill>
                  <a:srgbClr val="030A18"/>
                </a:solidFill>
              </a:rPr>
              <a:t>σ</a:t>
            </a:r>
            <a:endParaRPr lang="en-US" sz="3200" dirty="0"/>
          </a:p>
          <a:p>
            <a:pPr algn="ctr"/>
            <a:r>
              <a:rPr lang="en-US" sz="1600" dirty="0">
                <a:solidFill>
                  <a:srgbClr val="030A18"/>
                </a:solidFill>
              </a:rPr>
              <a:t>Forget</a:t>
            </a:r>
            <a:endParaRPr lang="en-US" sz="3200" dirty="0"/>
          </a:p>
        </p:txBody>
      </p:sp>
      <p:sp>
        <p:nvSpPr>
          <p:cNvPr id="6" name="Text 4"/>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[3]</a:t>
            </a:r>
            <a:r>
              <a:rPr lang="en-US" sz="800" dirty="0">
                <a:solidFill>
                  <a:srgbClr val="000000"/>
                </a:solidFill>
              </a:rPr>
              <a:t>   </a:t>
            </a:r>
            <a:r>
              <a:rPr lang="en-US" sz="800" u="sng" dirty="0">
                <a:solidFill>
                  <a:srgbClr val="0000FF"/>
                </a:solidFill>
                <a:hlinkClick r:id="rId4"/>
              </a:rPr>
              <a:t>[5]</a:t>
            </a:r>
            <a:endParaRPr lang="en-US" sz="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Output Gate &amp; Hidden State</a:t>
            </a:r>
            <a:endParaRPr lang="en-US" sz="3200" dirty="0"/>
          </a:p>
        </p:txBody>
      </p:sp>
      <p:sp>
        <p:nvSpPr>
          <p:cNvPr id="3" name="Text 1"/>
          <p:cNvSpPr/>
          <p:nvPr/>
        </p:nvSpPr>
        <p:spPr>
          <a:xfrm>
            <a:off x="609600" y="1828800"/>
            <a:ext cx="6461760" cy="4389120"/>
          </a:xfrm>
          <a:prstGeom prst="rect">
            <a:avLst/>
          </a:prstGeom>
          <a:noFill/>
          <a:ln/>
        </p:spPr>
        <p:txBody>
          <a:bodyPr wrap="square" rtlCol="0" anchor="ctr"/>
          <a:lstStyle/>
          <a:p>
            <a:pPr>
              <a:lnSpc>
                <a:spcPts val="2133"/>
              </a:lnSpc>
            </a:pPr>
            <a:r>
              <a:rPr lang="en-US" sz="2133" b="1" dirty="0">
                <a:solidFill>
                  <a:srgbClr val="030A18"/>
                </a:solidFill>
              </a:rPr>
              <a:t>Output gate:
</a:t>
            </a:r>
            <a:r>
              <a:rPr lang="en-US" sz="1600" dirty="0">
                <a:solidFill>
                  <a:srgbClr val="030A18"/>
                </a:solidFill>
              </a:rPr>
              <a:t>Oₜ = σ(Xₜ Wₓo + Hₜ₋₁ Wₕo + b_o)
</a:t>
            </a:r>
            <a:r>
              <a:rPr lang="en-US" sz="2133" b="1" dirty="0">
                <a:solidFill>
                  <a:srgbClr val="030A18"/>
                </a:solidFill>
              </a:rPr>
              <a:t>Hidden state:
</a:t>
            </a:r>
            <a:r>
              <a:rPr lang="en-US" sz="1600" dirty="0">
                <a:solidFill>
                  <a:srgbClr val="030A18"/>
                </a:solidFill>
              </a:rPr>
              <a:t>Hₜ = Oₜ ⊙ tanh(Cₜ)</a:t>
            </a:r>
            <a:endParaRPr lang="en-US" sz="2133" dirty="0"/>
          </a:p>
        </p:txBody>
      </p:sp>
      <p:sp>
        <p:nvSpPr>
          <p:cNvPr id="4" name="Shape 2"/>
          <p:cNvSpPr/>
          <p:nvPr/>
        </p:nvSpPr>
        <p:spPr>
          <a:xfrm>
            <a:off x="8900160" y="2926080"/>
            <a:ext cx="1828800" cy="1828800"/>
          </a:xfrm>
          <a:prstGeom prst="ellipse">
            <a:avLst/>
          </a:prstGeom>
          <a:solidFill>
            <a:srgbClr val="EAF7F1"/>
          </a:solidFill>
          <a:ln w="12700">
            <a:solidFill>
              <a:srgbClr val="A3B9D9"/>
            </a:solidFill>
            <a:prstDash val="solid"/>
          </a:ln>
        </p:spPr>
        <p:txBody>
          <a:bodyPr/>
          <a:lstStyle/>
          <a:p>
            <a:endParaRPr sz="2400"/>
          </a:p>
        </p:txBody>
      </p:sp>
      <p:sp>
        <p:nvSpPr>
          <p:cNvPr id="5" name="Text 3"/>
          <p:cNvSpPr/>
          <p:nvPr/>
        </p:nvSpPr>
        <p:spPr>
          <a:xfrm>
            <a:off x="8900160" y="2926080"/>
            <a:ext cx="1828800" cy="1828800"/>
          </a:xfrm>
          <a:prstGeom prst="rect">
            <a:avLst/>
          </a:prstGeom>
          <a:noFill/>
          <a:ln/>
        </p:spPr>
        <p:txBody>
          <a:bodyPr wrap="square" rtlCol="0" anchor="ctr"/>
          <a:lstStyle/>
          <a:p>
            <a:pPr algn="ctr"/>
            <a:r>
              <a:rPr lang="en-US" sz="3200" b="1" dirty="0">
                <a:solidFill>
                  <a:srgbClr val="030A18"/>
                </a:solidFill>
              </a:rPr>
              <a:t>σ</a:t>
            </a:r>
            <a:endParaRPr lang="en-US" sz="3200" dirty="0"/>
          </a:p>
          <a:p>
            <a:pPr algn="ctr"/>
            <a:r>
              <a:rPr lang="en-US" sz="1600" dirty="0">
                <a:solidFill>
                  <a:srgbClr val="030A18"/>
                </a:solidFill>
              </a:rPr>
              <a:t>Output</a:t>
            </a:r>
            <a:endParaRPr lang="en-US" sz="3200" dirty="0"/>
          </a:p>
        </p:txBody>
      </p:sp>
      <p:sp>
        <p:nvSpPr>
          <p:cNvPr id="6" name="Text 4"/>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[3]</a:t>
            </a:r>
            <a:r>
              <a:rPr lang="en-US" sz="800" dirty="0">
                <a:solidFill>
                  <a:srgbClr val="000000"/>
                </a:solidFill>
              </a:rPr>
              <a:t>   </a:t>
            </a:r>
            <a:r>
              <a:rPr lang="en-US" sz="800" u="sng" dirty="0">
                <a:solidFill>
                  <a:srgbClr val="0000FF"/>
                </a:solidFill>
                <a:hlinkClick r:id="rId4"/>
              </a:rPr>
              <a:t>[6]</a:t>
            </a:r>
            <a:endParaRPr lang="en-US" sz="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LSTM Forward Pass Summary</a:t>
            </a:r>
            <a:endParaRPr lang="en-US" sz="3200" dirty="0"/>
          </a:p>
        </p:txBody>
      </p:sp>
      <p:sp>
        <p:nvSpPr>
          <p:cNvPr id="3" name="Text 1"/>
          <p:cNvSpPr/>
          <p:nvPr/>
        </p:nvSpPr>
        <p:spPr>
          <a:xfrm>
            <a:off x="609600" y="1950720"/>
            <a:ext cx="6705600" cy="4267200"/>
          </a:xfrm>
          <a:prstGeom prst="rect">
            <a:avLst/>
          </a:prstGeom>
          <a:noFill/>
          <a:ln/>
        </p:spPr>
        <p:txBody>
          <a:bodyPr wrap="square" rtlCol="0" anchor="ctr"/>
          <a:lstStyle/>
          <a:p>
            <a:pPr>
              <a:lnSpc>
                <a:spcPts val="2133"/>
              </a:lnSpc>
            </a:pPr>
            <a:r>
              <a:rPr lang="en-US" sz="1600" dirty="0">
                <a:solidFill>
                  <a:srgbClr val="030A18"/>
                </a:solidFill>
              </a:rPr>
              <a:t>1. Compute gates: Iₜ, Fₜ, Oₜ = σ(Wₓ·xₜ + Wₕ·hₜ₋₁ + b)
2. Compute candidate: ̃Cₜ = tanh(Wₓc·xₜ + Wₕc·hₜ₋₁ + b_c)
3. Update cell: Cₜ = Fₜ ⊙ Cₜ₋₁ + Iₜ ⊙ ̃Cₜ
4. Produce output: Hₜ = Oₜ ⊙ tanh(Cₜ)</a:t>
            </a:r>
            <a:endParaRPr lang="en-US" sz="1600" dirty="0"/>
          </a:p>
        </p:txBody>
      </p:sp>
      <p:sp>
        <p:nvSpPr>
          <p:cNvPr id="4" name="Shape 2"/>
          <p:cNvSpPr/>
          <p:nvPr/>
        </p:nvSpPr>
        <p:spPr>
          <a:xfrm>
            <a:off x="7437120" y="2194560"/>
            <a:ext cx="3413760" cy="609600"/>
          </a:xfrm>
          <a:prstGeom prst="roundRect">
            <a:avLst>
              <a:gd name="adj" fmla="val 10000"/>
            </a:avLst>
          </a:prstGeom>
          <a:solidFill>
            <a:srgbClr val="F0F4FA"/>
          </a:solidFill>
          <a:ln w="12700">
            <a:solidFill>
              <a:srgbClr val="A3B9D9"/>
            </a:solidFill>
            <a:prstDash val="solid"/>
          </a:ln>
        </p:spPr>
        <p:txBody>
          <a:bodyPr/>
          <a:lstStyle/>
          <a:p>
            <a:endParaRPr sz="2400"/>
          </a:p>
        </p:txBody>
      </p:sp>
      <p:sp>
        <p:nvSpPr>
          <p:cNvPr id="5" name="Text 3"/>
          <p:cNvSpPr/>
          <p:nvPr/>
        </p:nvSpPr>
        <p:spPr>
          <a:xfrm>
            <a:off x="7437120" y="2194560"/>
            <a:ext cx="3413760" cy="609600"/>
          </a:xfrm>
          <a:prstGeom prst="rect">
            <a:avLst/>
          </a:prstGeom>
          <a:noFill/>
          <a:ln/>
        </p:spPr>
        <p:txBody>
          <a:bodyPr wrap="square" rtlCol="0" anchor="ctr"/>
          <a:lstStyle/>
          <a:p>
            <a:pPr algn="ctr"/>
            <a:r>
              <a:rPr lang="en-US" sz="1067" dirty="0">
                <a:solidFill>
                  <a:srgbClr val="030A18"/>
                </a:solidFill>
              </a:rPr>
              <a:t>Compute gates</a:t>
            </a:r>
            <a:endParaRPr lang="en-US" sz="1067" dirty="0"/>
          </a:p>
        </p:txBody>
      </p:sp>
      <p:sp>
        <p:nvSpPr>
          <p:cNvPr id="6" name="Shape 4"/>
          <p:cNvSpPr/>
          <p:nvPr/>
        </p:nvSpPr>
        <p:spPr>
          <a:xfrm>
            <a:off x="9083040" y="2804160"/>
            <a:ext cx="121920" cy="243840"/>
          </a:xfrm>
          <a:prstGeom prst="downArrow">
            <a:avLst/>
          </a:prstGeom>
          <a:solidFill>
            <a:srgbClr val="A3B9D9"/>
          </a:solidFill>
          <a:ln w="12700">
            <a:solidFill>
              <a:srgbClr val="A3B9D9"/>
            </a:solidFill>
            <a:prstDash val="solid"/>
          </a:ln>
        </p:spPr>
        <p:txBody>
          <a:bodyPr/>
          <a:lstStyle/>
          <a:p>
            <a:endParaRPr sz="2400"/>
          </a:p>
        </p:txBody>
      </p:sp>
      <p:sp>
        <p:nvSpPr>
          <p:cNvPr id="7" name="Shape 5"/>
          <p:cNvSpPr/>
          <p:nvPr/>
        </p:nvSpPr>
        <p:spPr>
          <a:xfrm>
            <a:off x="7437120" y="3048000"/>
            <a:ext cx="3413760" cy="609600"/>
          </a:xfrm>
          <a:prstGeom prst="roundRect">
            <a:avLst>
              <a:gd name="adj" fmla="val 10000"/>
            </a:avLst>
          </a:prstGeom>
          <a:solidFill>
            <a:srgbClr val="F0F4FA"/>
          </a:solidFill>
          <a:ln w="12700">
            <a:solidFill>
              <a:srgbClr val="A3B9D9"/>
            </a:solidFill>
            <a:prstDash val="solid"/>
          </a:ln>
        </p:spPr>
        <p:txBody>
          <a:bodyPr/>
          <a:lstStyle/>
          <a:p>
            <a:endParaRPr sz="2400"/>
          </a:p>
        </p:txBody>
      </p:sp>
      <p:sp>
        <p:nvSpPr>
          <p:cNvPr id="8" name="Text 6"/>
          <p:cNvSpPr/>
          <p:nvPr/>
        </p:nvSpPr>
        <p:spPr>
          <a:xfrm>
            <a:off x="7437120" y="3048000"/>
            <a:ext cx="3413760" cy="609600"/>
          </a:xfrm>
          <a:prstGeom prst="rect">
            <a:avLst/>
          </a:prstGeom>
          <a:noFill/>
          <a:ln/>
        </p:spPr>
        <p:txBody>
          <a:bodyPr wrap="square" rtlCol="0" anchor="ctr"/>
          <a:lstStyle/>
          <a:p>
            <a:pPr algn="ctr"/>
            <a:r>
              <a:rPr lang="en-US" sz="1067" dirty="0">
                <a:solidFill>
                  <a:srgbClr val="030A18"/>
                </a:solidFill>
              </a:rPr>
              <a:t>Candidate</a:t>
            </a:r>
            <a:endParaRPr lang="en-US" sz="1067" dirty="0"/>
          </a:p>
        </p:txBody>
      </p:sp>
      <p:sp>
        <p:nvSpPr>
          <p:cNvPr id="9" name="Shape 7"/>
          <p:cNvSpPr/>
          <p:nvPr/>
        </p:nvSpPr>
        <p:spPr>
          <a:xfrm>
            <a:off x="9083040" y="3657600"/>
            <a:ext cx="121920" cy="243840"/>
          </a:xfrm>
          <a:prstGeom prst="downArrow">
            <a:avLst/>
          </a:prstGeom>
          <a:solidFill>
            <a:srgbClr val="A3B9D9"/>
          </a:solidFill>
          <a:ln w="12700">
            <a:solidFill>
              <a:srgbClr val="A3B9D9"/>
            </a:solidFill>
            <a:prstDash val="solid"/>
          </a:ln>
        </p:spPr>
        <p:txBody>
          <a:bodyPr/>
          <a:lstStyle/>
          <a:p>
            <a:endParaRPr sz="2400"/>
          </a:p>
        </p:txBody>
      </p:sp>
      <p:sp>
        <p:nvSpPr>
          <p:cNvPr id="10" name="Shape 8"/>
          <p:cNvSpPr/>
          <p:nvPr/>
        </p:nvSpPr>
        <p:spPr>
          <a:xfrm>
            <a:off x="7437120" y="3901440"/>
            <a:ext cx="3413760" cy="609600"/>
          </a:xfrm>
          <a:prstGeom prst="roundRect">
            <a:avLst>
              <a:gd name="adj" fmla="val 10000"/>
            </a:avLst>
          </a:prstGeom>
          <a:solidFill>
            <a:srgbClr val="F0F4FA"/>
          </a:solidFill>
          <a:ln w="12700">
            <a:solidFill>
              <a:srgbClr val="A3B9D9"/>
            </a:solidFill>
            <a:prstDash val="solid"/>
          </a:ln>
        </p:spPr>
        <p:txBody>
          <a:bodyPr/>
          <a:lstStyle/>
          <a:p>
            <a:endParaRPr sz="2400"/>
          </a:p>
        </p:txBody>
      </p:sp>
      <p:sp>
        <p:nvSpPr>
          <p:cNvPr id="11" name="Text 9"/>
          <p:cNvSpPr/>
          <p:nvPr/>
        </p:nvSpPr>
        <p:spPr>
          <a:xfrm>
            <a:off x="7437120" y="3901440"/>
            <a:ext cx="3413760" cy="609600"/>
          </a:xfrm>
          <a:prstGeom prst="rect">
            <a:avLst/>
          </a:prstGeom>
          <a:noFill/>
          <a:ln/>
        </p:spPr>
        <p:txBody>
          <a:bodyPr wrap="square" rtlCol="0" anchor="ctr"/>
          <a:lstStyle/>
          <a:p>
            <a:pPr algn="ctr"/>
            <a:r>
              <a:rPr lang="en-US" sz="1067" dirty="0">
                <a:solidFill>
                  <a:srgbClr val="030A18"/>
                </a:solidFill>
              </a:rPr>
              <a:t>Update cell</a:t>
            </a:r>
            <a:endParaRPr lang="en-US" sz="1067" dirty="0"/>
          </a:p>
        </p:txBody>
      </p:sp>
      <p:sp>
        <p:nvSpPr>
          <p:cNvPr id="12" name="Shape 10"/>
          <p:cNvSpPr/>
          <p:nvPr/>
        </p:nvSpPr>
        <p:spPr>
          <a:xfrm>
            <a:off x="9083040" y="4511040"/>
            <a:ext cx="121920" cy="243840"/>
          </a:xfrm>
          <a:prstGeom prst="downArrow">
            <a:avLst/>
          </a:prstGeom>
          <a:solidFill>
            <a:srgbClr val="A3B9D9"/>
          </a:solidFill>
          <a:ln w="12700">
            <a:solidFill>
              <a:srgbClr val="A3B9D9"/>
            </a:solidFill>
            <a:prstDash val="solid"/>
          </a:ln>
        </p:spPr>
        <p:txBody>
          <a:bodyPr/>
          <a:lstStyle/>
          <a:p>
            <a:endParaRPr sz="2400"/>
          </a:p>
        </p:txBody>
      </p:sp>
      <p:sp>
        <p:nvSpPr>
          <p:cNvPr id="13" name="Shape 11"/>
          <p:cNvSpPr/>
          <p:nvPr/>
        </p:nvSpPr>
        <p:spPr>
          <a:xfrm>
            <a:off x="7437120" y="4754880"/>
            <a:ext cx="3413760" cy="609600"/>
          </a:xfrm>
          <a:prstGeom prst="roundRect">
            <a:avLst>
              <a:gd name="adj" fmla="val 10000"/>
            </a:avLst>
          </a:prstGeom>
          <a:solidFill>
            <a:srgbClr val="F0F4FA"/>
          </a:solidFill>
          <a:ln w="12700">
            <a:solidFill>
              <a:srgbClr val="A3B9D9"/>
            </a:solidFill>
            <a:prstDash val="solid"/>
          </a:ln>
        </p:spPr>
        <p:txBody>
          <a:bodyPr/>
          <a:lstStyle/>
          <a:p>
            <a:endParaRPr sz="2400"/>
          </a:p>
        </p:txBody>
      </p:sp>
      <p:sp>
        <p:nvSpPr>
          <p:cNvPr id="14" name="Text 12"/>
          <p:cNvSpPr/>
          <p:nvPr/>
        </p:nvSpPr>
        <p:spPr>
          <a:xfrm>
            <a:off x="7437120" y="4754880"/>
            <a:ext cx="3413760" cy="609600"/>
          </a:xfrm>
          <a:prstGeom prst="rect">
            <a:avLst/>
          </a:prstGeom>
          <a:noFill/>
          <a:ln/>
        </p:spPr>
        <p:txBody>
          <a:bodyPr wrap="square" rtlCol="0" anchor="ctr"/>
          <a:lstStyle/>
          <a:p>
            <a:pPr algn="ctr"/>
            <a:r>
              <a:rPr lang="en-US" sz="1067" dirty="0">
                <a:solidFill>
                  <a:srgbClr val="030A18"/>
                </a:solidFill>
              </a:rPr>
              <a:t>Compute hₜ</a:t>
            </a:r>
            <a:endParaRPr lang="en-US" sz="1067" dirty="0"/>
          </a:p>
        </p:txBody>
      </p:sp>
      <p:sp>
        <p:nvSpPr>
          <p:cNvPr id="15" name="Text 13"/>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[3]</a:t>
            </a:r>
            <a:r>
              <a:rPr lang="en-US" sz="800" dirty="0">
                <a:solidFill>
                  <a:srgbClr val="000000"/>
                </a:solidFill>
              </a:rPr>
              <a:t>   </a:t>
            </a:r>
            <a:r>
              <a:rPr lang="en-US" sz="800" u="sng" dirty="0">
                <a:solidFill>
                  <a:srgbClr val="0000FF"/>
                </a:solidFill>
                <a:hlinkClick r:id="rId4"/>
              </a:rPr>
              <a:t>[4]</a:t>
            </a:r>
            <a:r>
              <a:rPr lang="en-US" sz="800" dirty="0">
                <a:solidFill>
                  <a:srgbClr val="000000"/>
                </a:solidFill>
              </a:rPr>
              <a:t>   </a:t>
            </a:r>
            <a:r>
              <a:rPr lang="en-US" sz="800" u="sng" dirty="0">
                <a:solidFill>
                  <a:srgbClr val="0000FF"/>
                </a:solidFill>
                <a:hlinkClick r:id="rId5"/>
              </a:rPr>
              <a:t>[5]</a:t>
            </a:r>
            <a:r>
              <a:rPr lang="en-US" sz="800" dirty="0">
                <a:solidFill>
                  <a:srgbClr val="000000"/>
                </a:solidFill>
              </a:rPr>
              <a:t>   </a:t>
            </a:r>
            <a:r>
              <a:rPr lang="en-US" sz="800" u="sng" dirty="0">
                <a:solidFill>
                  <a:srgbClr val="0000FF"/>
                </a:solidFill>
                <a:hlinkClick r:id="rId6"/>
              </a:rPr>
              <a:t>[6]</a:t>
            </a:r>
            <a:endParaRPr lang="en-US" sz="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LSTM Cell Diagram</a:t>
            </a:r>
            <a:endParaRPr lang="en-US" sz="3200" dirty="0"/>
          </a:p>
        </p:txBody>
      </p:sp>
      <p:sp>
        <p:nvSpPr>
          <p:cNvPr id="3" name="Shape 1"/>
          <p:cNvSpPr/>
          <p:nvPr/>
        </p:nvSpPr>
        <p:spPr>
          <a:xfrm>
            <a:off x="6096000" y="2438400"/>
            <a:ext cx="0" cy="2682240"/>
          </a:xfrm>
          <a:prstGeom prst="line">
            <a:avLst/>
          </a:prstGeom>
          <a:noFill/>
          <a:ln w="19050">
            <a:solidFill>
              <a:srgbClr val="A3B9D9"/>
            </a:solidFill>
            <a:prstDash val="solid"/>
          </a:ln>
        </p:spPr>
        <p:txBody>
          <a:bodyPr/>
          <a:lstStyle/>
          <a:p>
            <a:endParaRPr sz="2400"/>
          </a:p>
        </p:txBody>
      </p:sp>
      <p:sp>
        <p:nvSpPr>
          <p:cNvPr id="4" name="Text 2"/>
          <p:cNvSpPr/>
          <p:nvPr/>
        </p:nvSpPr>
        <p:spPr>
          <a:xfrm>
            <a:off x="5486400" y="2072640"/>
            <a:ext cx="1219200" cy="365760"/>
          </a:xfrm>
          <a:prstGeom prst="rect">
            <a:avLst/>
          </a:prstGeom>
          <a:noFill/>
          <a:ln/>
        </p:spPr>
        <p:txBody>
          <a:bodyPr wrap="square" rtlCol="0" anchor="ctr"/>
          <a:lstStyle/>
          <a:p>
            <a:pPr algn="r"/>
            <a:r>
              <a:rPr lang="en-US" sz="1067" dirty="0">
                <a:solidFill>
                  <a:srgbClr val="030A18"/>
                </a:solidFill>
              </a:rPr>
              <a:t>Cₜ₋₁</a:t>
            </a:r>
            <a:endParaRPr lang="en-US" sz="1067" dirty="0"/>
          </a:p>
        </p:txBody>
      </p:sp>
      <p:sp>
        <p:nvSpPr>
          <p:cNvPr id="5" name="Text 3"/>
          <p:cNvSpPr/>
          <p:nvPr/>
        </p:nvSpPr>
        <p:spPr>
          <a:xfrm>
            <a:off x="5486400" y="4998720"/>
            <a:ext cx="1219200" cy="365760"/>
          </a:xfrm>
          <a:prstGeom prst="rect">
            <a:avLst/>
          </a:prstGeom>
          <a:noFill/>
          <a:ln/>
        </p:spPr>
        <p:txBody>
          <a:bodyPr wrap="square" rtlCol="0" anchor="ctr"/>
          <a:lstStyle/>
          <a:p>
            <a:pPr algn="r"/>
            <a:r>
              <a:rPr lang="en-US" sz="1067" dirty="0">
                <a:solidFill>
                  <a:srgbClr val="030A18"/>
                </a:solidFill>
              </a:rPr>
              <a:t>Cₜ</a:t>
            </a:r>
            <a:endParaRPr lang="en-US" sz="1067" dirty="0"/>
          </a:p>
        </p:txBody>
      </p:sp>
      <p:sp>
        <p:nvSpPr>
          <p:cNvPr id="6" name="Shape 4"/>
          <p:cNvSpPr/>
          <p:nvPr/>
        </p:nvSpPr>
        <p:spPr>
          <a:xfrm>
            <a:off x="4145280" y="2682240"/>
            <a:ext cx="1463040" cy="731520"/>
          </a:xfrm>
          <a:prstGeom prst="roundRect">
            <a:avLst>
              <a:gd name="adj" fmla="val 8333"/>
            </a:avLst>
          </a:prstGeom>
          <a:solidFill>
            <a:srgbClr val="F2EFEA"/>
          </a:solidFill>
          <a:ln w="12700">
            <a:solidFill>
              <a:srgbClr val="A3B9D9"/>
            </a:solidFill>
            <a:prstDash val="solid"/>
          </a:ln>
        </p:spPr>
        <p:txBody>
          <a:bodyPr/>
          <a:lstStyle/>
          <a:p>
            <a:endParaRPr sz="2400"/>
          </a:p>
        </p:txBody>
      </p:sp>
      <p:sp>
        <p:nvSpPr>
          <p:cNvPr id="7" name="Text 5"/>
          <p:cNvSpPr/>
          <p:nvPr/>
        </p:nvSpPr>
        <p:spPr>
          <a:xfrm>
            <a:off x="4145280" y="2682240"/>
            <a:ext cx="1463040" cy="365760"/>
          </a:xfrm>
          <a:prstGeom prst="rect">
            <a:avLst/>
          </a:prstGeom>
          <a:noFill/>
          <a:ln/>
        </p:spPr>
        <p:txBody>
          <a:bodyPr wrap="square" rtlCol="0" anchor="ctr"/>
          <a:lstStyle/>
          <a:p>
            <a:pPr algn="ctr"/>
            <a:r>
              <a:rPr lang="en-US" sz="2400" dirty="0">
                <a:solidFill>
                  <a:srgbClr val="030A18"/>
                </a:solidFill>
              </a:rPr>
              <a:t>σ</a:t>
            </a:r>
            <a:endParaRPr lang="en-US" sz="2400" dirty="0"/>
          </a:p>
        </p:txBody>
      </p:sp>
      <p:sp>
        <p:nvSpPr>
          <p:cNvPr id="8" name="Text 6"/>
          <p:cNvSpPr/>
          <p:nvPr/>
        </p:nvSpPr>
        <p:spPr>
          <a:xfrm>
            <a:off x="4145280" y="3048000"/>
            <a:ext cx="1463040" cy="365760"/>
          </a:xfrm>
          <a:prstGeom prst="rect">
            <a:avLst/>
          </a:prstGeom>
          <a:noFill/>
          <a:ln/>
        </p:spPr>
        <p:txBody>
          <a:bodyPr wrap="square" rtlCol="0" anchor="ctr"/>
          <a:lstStyle/>
          <a:p>
            <a:pPr algn="ctr"/>
            <a:r>
              <a:rPr lang="en-US" sz="1067" dirty="0">
                <a:solidFill>
                  <a:srgbClr val="030A18"/>
                </a:solidFill>
              </a:rPr>
              <a:t>Forget</a:t>
            </a:r>
            <a:endParaRPr lang="en-US" sz="1067" dirty="0"/>
          </a:p>
        </p:txBody>
      </p:sp>
      <p:sp>
        <p:nvSpPr>
          <p:cNvPr id="9" name="Shape 7"/>
          <p:cNvSpPr/>
          <p:nvPr/>
        </p:nvSpPr>
        <p:spPr>
          <a:xfrm>
            <a:off x="4145280" y="3901440"/>
            <a:ext cx="1463040" cy="731520"/>
          </a:xfrm>
          <a:prstGeom prst="roundRect">
            <a:avLst>
              <a:gd name="adj" fmla="val 8333"/>
            </a:avLst>
          </a:prstGeom>
          <a:solidFill>
            <a:srgbClr val="E8F1FA"/>
          </a:solidFill>
          <a:ln w="12700">
            <a:solidFill>
              <a:srgbClr val="A3B9D9"/>
            </a:solidFill>
            <a:prstDash val="solid"/>
          </a:ln>
        </p:spPr>
        <p:txBody>
          <a:bodyPr/>
          <a:lstStyle/>
          <a:p>
            <a:endParaRPr sz="2400"/>
          </a:p>
        </p:txBody>
      </p:sp>
      <p:sp>
        <p:nvSpPr>
          <p:cNvPr id="10" name="Text 8"/>
          <p:cNvSpPr/>
          <p:nvPr/>
        </p:nvSpPr>
        <p:spPr>
          <a:xfrm>
            <a:off x="4145280" y="3901440"/>
            <a:ext cx="1463040" cy="365760"/>
          </a:xfrm>
          <a:prstGeom prst="rect">
            <a:avLst/>
          </a:prstGeom>
          <a:noFill/>
          <a:ln/>
        </p:spPr>
        <p:txBody>
          <a:bodyPr wrap="square" rtlCol="0" anchor="ctr"/>
          <a:lstStyle/>
          <a:p>
            <a:pPr algn="ctr"/>
            <a:r>
              <a:rPr lang="en-US" sz="2400" dirty="0">
                <a:solidFill>
                  <a:srgbClr val="030A18"/>
                </a:solidFill>
              </a:rPr>
              <a:t>σ</a:t>
            </a:r>
            <a:endParaRPr lang="en-US" sz="2400" dirty="0"/>
          </a:p>
        </p:txBody>
      </p:sp>
      <p:sp>
        <p:nvSpPr>
          <p:cNvPr id="11" name="Text 9"/>
          <p:cNvSpPr/>
          <p:nvPr/>
        </p:nvSpPr>
        <p:spPr>
          <a:xfrm>
            <a:off x="4145280" y="4267200"/>
            <a:ext cx="1463040" cy="365760"/>
          </a:xfrm>
          <a:prstGeom prst="rect">
            <a:avLst/>
          </a:prstGeom>
          <a:noFill/>
          <a:ln/>
        </p:spPr>
        <p:txBody>
          <a:bodyPr wrap="square" rtlCol="0" anchor="ctr"/>
          <a:lstStyle/>
          <a:p>
            <a:pPr algn="ctr"/>
            <a:r>
              <a:rPr lang="en-US" sz="1067" dirty="0">
                <a:solidFill>
                  <a:srgbClr val="030A18"/>
                </a:solidFill>
              </a:rPr>
              <a:t>Input</a:t>
            </a:r>
            <a:endParaRPr lang="en-US" sz="1067" dirty="0"/>
          </a:p>
        </p:txBody>
      </p:sp>
      <p:sp>
        <p:nvSpPr>
          <p:cNvPr id="12" name="Shape 10"/>
          <p:cNvSpPr/>
          <p:nvPr/>
        </p:nvSpPr>
        <p:spPr>
          <a:xfrm>
            <a:off x="4145280" y="5120640"/>
            <a:ext cx="1463040" cy="731520"/>
          </a:xfrm>
          <a:prstGeom prst="roundRect">
            <a:avLst>
              <a:gd name="adj" fmla="val 8333"/>
            </a:avLst>
          </a:prstGeom>
          <a:solidFill>
            <a:srgbClr val="E8F1FA"/>
          </a:solidFill>
          <a:ln w="12700">
            <a:solidFill>
              <a:srgbClr val="A3B9D9"/>
            </a:solidFill>
            <a:prstDash val="solid"/>
          </a:ln>
        </p:spPr>
        <p:txBody>
          <a:bodyPr/>
          <a:lstStyle/>
          <a:p>
            <a:endParaRPr sz="2400"/>
          </a:p>
        </p:txBody>
      </p:sp>
      <p:sp>
        <p:nvSpPr>
          <p:cNvPr id="13" name="Text 11"/>
          <p:cNvSpPr/>
          <p:nvPr/>
        </p:nvSpPr>
        <p:spPr>
          <a:xfrm>
            <a:off x="4145280" y="5120640"/>
            <a:ext cx="1463040" cy="365760"/>
          </a:xfrm>
          <a:prstGeom prst="rect">
            <a:avLst/>
          </a:prstGeom>
          <a:noFill/>
          <a:ln/>
        </p:spPr>
        <p:txBody>
          <a:bodyPr wrap="square" rtlCol="0" anchor="ctr"/>
          <a:lstStyle/>
          <a:p>
            <a:pPr algn="ctr"/>
            <a:r>
              <a:rPr lang="en-US" sz="1867" dirty="0">
                <a:solidFill>
                  <a:srgbClr val="030A18"/>
                </a:solidFill>
              </a:rPr>
              <a:t>tanh</a:t>
            </a:r>
            <a:endParaRPr lang="en-US" sz="1867" dirty="0"/>
          </a:p>
        </p:txBody>
      </p:sp>
      <p:sp>
        <p:nvSpPr>
          <p:cNvPr id="14" name="Text 12"/>
          <p:cNvSpPr/>
          <p:nvPr/>
        </p:nvSpPr>
        <p:spPr>
          <a:xfrm>
            <a:off x="4145280" y="5486400"/>
            <a:ext cx="1463040" cy="365760"/>
          </a:xfrm>
          <a:prstGeom prst="rect">
            <a:avLst/>
          </a:prstGeom>
          <a:noFill/>
          <a:ln/>
        </p:spPr>
        <p:txBody>
          <a:bodyPr wrap="square" rtlCol="0" anchor="ctr"/>
          <a:lstStyle/>
          <a:p>
            <a:pPr algn="ctr"/>
            <a:r>
              <a:rPr lang="en-US" sz="1067" dirty="0">
                <a:solidFill>
                  <a:srgbClr val="030A18"/>
                </a:solidFill>
              </a:rPr>
              <a:t>Candidate</a:t>
            </a:r>
            <a:endParaRPr lang="en-US" sz="1067" dirty="0"/>
          </a:p>
        </p:txBody>
      </p:sp>
      <p:sp>
        <p:nvSpPr>
          <p:cNvPr id="15" name="Shape 13"/>
          <p:cNvSpPr/>
          <p:nvPr/>
        </p:nvSpPr>
        <p:spPr>
          <a:xfrm>
            <a:off x="7315200" y="3291840"/>
            <a:ext cx="1463040" cy="731520"/>
          </a:xfrm>
          <a:prstGeom prst="roundRect">
            <a:avLst>
              <a:gd name="adj" fmla="val 8333"/>
            </a:avLst>
          </a:prstGeom>
          <a:solidFill>
            <a:srgbClr val="EAF7F1"/>
          </a:solidFill>
          <a:ln w="12700">
            <a:solidFill>
              <a:srgbClr val="A3B9D9"/>
            </a:solidFill>
            <a:prstDash val="solid"/>
          </a:ln>
        </p:spPr>
        <p:txBody>
          <a:bodyPr/>
          <a:lstStyle/>
          <a:p>
            <a:endParaRPr sz="2400"/>
          </a:p>
        </p:txBody>
      </p:sp>
      <p:sp>
        <p:nvSpPr>
          <p:cNvPr id="16" name="Text 14"/>
          <p:cNvSpPr/>
          <p:nvPr/>
        </p:nvSpPr>
        <p:spPr>
          <a:xfrm>
            <a:off x="7315200" y="3291840"/>
            <a:ext cx="1463040" cy="365760"/>
          </a:xfrm>
          <a:prstGeom prst="rect">
            <a:avLst/>
          </a:prstGeom>
          <a:noFill/>
          <a:ln/>
        </p:spPr>
        <p:txBody>
          <a:bodyPr wrap="square" rtlCol="0" anchor="ctr"/>
          <a:lstStyle/>
          <a:p>
            <a:pPr algn="ctr"/>
            <a:r>
              <a:rPr lang="en-US" sz="2400" dirty="0">
                <a:solidFill>
                  <a:srgbClr val="030A18"/>
                </a:solidFill>
              </a:rPr>
              <a:t>σ</a:t>
            </a:r>
            <a:endParaRPr lang="en-US" sz="2400" dirty="0"/>
          </a:p>
        </p:txBody>
      </p:sp>
      <p:sp>
        <p:nvSpPr>
          <p:cNvPr id="17" name="Text 15"/>
          <p:cNvSpPr/>
          <p:nvPr/>
        </p:nvSpPr>
        <p:spPr>
          <a:xfrm>
            <a:off x="7315200" y="3657600"/>
            <a:ext cx="1463040" cy="365760"/>
          </a:xfrm>
          <a:prstGeom prst="rect">
            <a:avLst/>
          </a:prstGeom>
          <a:noFill/>
          <a:ln/>
        </p:spPr>
        <p:txBody>
          <a:bodyPr wrap="square" rtlCol="0" anchor="ctr"/>
          <a:lstStyle/>
          <a:p>
            <a:pPr algn="ctr"/>
            <a:r>
              <a:rPr lang="en-US" sz="1067" dirty="0">
                <a:solidFill>
                  <a:srgbClr val="030A18"/>
                </a:solidFill>
              </a:rPr>
              <a:t>Output</a:t>
            </a:r>
            <a:endParaRPr lang="en-US" sz="1067" dirty="0"/>
          </a:p>
        </p:txBody>
      </p:sp>
      <p:sp>
        <p:nvSpPr>
          <p:cNvPr id="18" name="Shape 16"/>
          <p:cNvSpPr/>
          <p:nvPr/>
        </p:nvSpPr>
        <p:spPr>
          <a:xfrm>
            <a:off x="5608320" y="3048000"/>
            <a:ext cx="365760" cy="121920"/>
          </a:xfrm>
          <a:prstGeom prst="rightArrow">
            <a:avLst/>
          </a:prstGeom>
          <a:solidFill>
            <a:srgbClr val="A3B9D9"/>
          </a:solidFill>
          <a:ln w="12700">
            <a:solidFill>
              <a:srgbClr val="A3B9D9"/>
            </a:solidFill>
            <a:prstDash val="solid"/>
          </a:ln>
        </p:spPr>
        <p:txBody>
          <a:bodyPr/>
          <a:lstStyle/>
          <a:p>
            <a:endParaRPr sz="2400"/>
          </a:p>
        </p:txBody>
      </p:sp>
      <p:sp>
        <p:nvSpPr>
          <p:cNvPr id="19" name="Shape 17"/>
          <p:cNvSpPr/>
          <p:nvPr/>
        </p:nvSpPr>
        <p:spPr>
          <a:xfrm>
            <a:off x="5974080" y="2926080"/>
            <a:ext cx="365760" cy="365760"/>
          </a:xfrm>
          <a:prstGeom prst="ellipse">
            <a:avLst/>
          </a:prstGeom>
          <a:solidFill>
            <a:srgbClr val="FFFFFF"/>
          </a:solidFill>
          <a:ln w="12700">
            <a:solidFill>
              <a:srgbClr val="A3B9D9"/>
            </a:solidFill>
            <a:prstDash val="solid"/>
          </a:ln>
        </p:spPr>
        <p:txBody>
          <a:bodyPr/>
          <a:lstStyle/>
          <a:p>
            <a:endParaRPr sz="2400"/>
          </a:p>
        </p:txBody>
      </p:sp>
      <p:sp>
        <p:nvSpPr>
          <p:cNvPr id="20" name="Text 18"/>
          <p:cNvSpPr/>
          <p:nvPr/>
        </p:nvSpPr>
        <p:spPr>
          <a:xfrm>
            <a:off x="5974080" y="2926080"/>
            <a:ext cx="365760" cy="365760"/>
          </a:xfrm>
          <a:prstGeom prst="rect">
            <a:avLst/>
          </a:prstGeom>
          <a:noFill/>
          <a:ln/>
        </p:spPr>
        <p:txBody>
          <a:bodyPr wrap="square" rtlCol="0" anchor="ctr"/>
          <a:lstStyle/>
          <a:p>
            <a:pPr algn="ctr"/>
            <a:r>
              <a:rPr lang="en-US" sz="1867" dirty="0">
                <a:solidFill>
                  <a:srgbClr val="030A18"/>
                </a:solidFill>
              </a:rPr>
              <a:t>×</a:t>
            </a:r>
            <a:endParaRPr lang="en-US" sz="1867" dirty="0"/>
          </a:p>
        </p:txBody>
      </p:sp>
      <p:sp>
        <p:nvSpPr>
          <p:cNvPr id="21" name="Shape 19"/>
          <p:cNvSpPr/>
          <p:nvPr/>
        </p:nvSpPr>
        <p:spPr>
          <a:xfrm>
            <a:off x="5608320" y="4267200"/>
            <a:ext cx="365760" cy="121920"/>
          </a:xfrm>
          <a:prstGeom prst="rightArrow">
            <a:avLst/>
          </a:prstGeom>
          <a:solidFill>
            <a:srgbClr val="A3B9D9"/>
          </a:solidFill>
          <a:ln w="12700">
            <a:solidFill>
              <a:srgbClr val="A3B9D9"/>
            </a:solidFill>
            <a:prstDash val="solid"/>
          </a:ln>
        </p:spPr>
        <p:txBody>
          <a:bodyPr/>
          <a:lstStyle/>
          <a:p>
            <a:endParaRPr sz="2400"/>
          </a:p>
        </p:txBody>
      </p:sp>
      <p:sp>
        <p:nvSpPr>
          <p:cNvPr id="22" name="Shape 20"/>
          <p:cNvSpPr/>
          <p:nvPr/>
        </p:nvSpPr>
        <p:spPr>
          <a:xfrm>
            <a:off x="5608320" y="5486400"/>
            <a:ext cx="365760" cy="121920"/>
          </a:xfrm>
          <a:prstGeom prst="rightArrow">
            <a:avLst/>
          </a:prstGeom>
          <a:solidFill>
            <a:srgbClr val="A3B9D9"/>
          </a:solidFill>
          <a:ln w="12700">
            <a:solidFill>
              <a:srgbClr val="A3B9D9"/>
            </a:solidFill>
            <a:prstDash val="solid"/>
          </a:ln>
        </p:spPr>
        <p:txBody>
          <a:bodyPr/>
          <a:lstStyle/>
          <a:p>
            <a:endParaRPr sz="2400"/>
          </a:p>
        </p:txBody>
      </p:sp>
      <p:sp>
        <p:nvSpPr>
          <p:cNvPr id="23" name="Shape 21"/>
          <p:cNvSpPr/>
          <p:nvPr/>
        </p:nvSpPr>
        <p:spPr>
          <a:xfrm>
            <a:off x="5974080" y="4754880"/>
            <a:ext cx="365760" cy="365760"/>
          </a:xfrm>
          <a:prstGeom prst="ellipse">
            <a:avLst/>
          </a:prstGeom>
          <a:solidFill>
            <a:srgbClr val="FFFFFF"/>
          </a:solidFill>
          <a:ln w="12700">
            <a:solidFill>
              <a:srgbClr val="A3B9D9"/>
            </a:solidFill>
            <a:prstDash val="solid"/>
          </a:ln>
        </p:spPr>
        <p:txBody>
          <a:bodyPr/>
          <a:lstStyle/>
          <a:p>
            <a:endParaRPr sz="2400"/>
          </a:p>
        </p:txBody>
      </p:sp>
      <p:sp>
        <p:nvSpPr>
          <p:cNvPr id="24" name="Text 22"/>
          <p:cNvSpPr/>
          <p:nvPr/>
        </p:nvSpPr>
        <p:spPr>
          <a:xfrm>
            <a:off x="5974080" y="4754880"/>
            <a:ext cx="365760" cy="365760"/>
          </a:xfrm>
          <a:prstGeom prst="rect">
            <a:avLst/>
          </a:prstGeom>
          <a:noFill/>
          <a:ln/>
        </p:spPr>
        <p:txBody>
          <a:bodyPr wrap="square" rtlCol="0" anchor="ctr"/>
          <a:lstStyle/>
          <a:p>
            <a:pPr algn="ctr"/>
            <a:r>
              <a:rPr lang="en-US" sz="1867" dirty="0">
                <a:solidFill>
                  <a:srgbClr val="030A18"/>
                </a:solidFill>
              </a:rPr>
              <a:t>×</a:t>
            </a:r>
            <a:endParaRPr lang="en-US" sz="1867" dirty="0"/>
          </a:p>
        </p:txBody>
      </p:sp>
      <p:sp>
        <p:nvSpPr>
          <p:cNvPr id="25" name="Shape 23"/>
          <p:cNvSpPr/>
          <p:nvPr/>
        </p:nvSpPr>
        <p:spPr>
          <a:xfrm>
            <a:off x="6461760" y="3840480"/>
            <a:ext cx="487680" cy="487680"/>
          </a:xfrm>
          <a:prstGeom prst="ellipse">
            <a:avLst/>
          </a:prstGeom>
          <a:solidFill>
            <a:srgbClr val="FFFFFF"/>
          </a:solidFill>
          <a:ln w="12700">
            <a:solidFill>
              <a:srgbClr val="A3B9D9"/>
            </a:solidFill>
            <a:prstDash val="solid"/>
          </a:ln>
        </p:spPr>
        <p:txBody>
          <a:bodyPr/>
          <a:lstStyle/>
          <a:p>
            <a:endParaRPr sz="2400"/>
          </a:p>
        </p:txBody>
      </p:sp>
      <p:sp>
        <p:nvSpPr>
          <p:cNvPr id="26" name="Text 24"/>
          <p:cNvSpPr/>
          <p:nvPr/>
        </p:nvSpPr>
        <p:spPr>
          <a:xfrm>
            <a:off x="6461760" y="3840480"/>
            <a:ext cx="487680" cy="487680"/>
          </a:xfrm>
          <a:prstGeom prst="rect">
            <a:avLst/>
          </a:prstGeom>
          <a:noFill/>
          <a:ln/>
        </p:spPr>
        <p:txBody>
          <a:bodyPr wrap="square" rtlCol="0" anchor="ctr"/>
          <a:lstStyle/>
          <a:p>
            <a:pPr algn="ctr"/>
            <a:r>
              <a:rPr lang="en-US" sz="2133" dirty="0">
                <a:solidFill>
                  <a:srgbClr val="030A18"/>
                </a:solidFill>
              </a:rPr>
              <a:t>+</a:t>
            </a:r>
            <a:endParaRPr lang="en-US" sz="2133" dirty="0"/>
          </a:p>
        </p:txBody>
      </p:sp>
      <p:sp>
        <p:nvSpPr>
          <p:cNvPr id="27" name="Shape 25"/>
          <p:cNvSpPr/>
          <p:nvPr/>
        </p:nvSpPr>
        <p:spPr>
          <a:xfrm>
            <a:off x="6156960" y="3169920"/>
            <a:ext cx="121920" cy="487680"/>
          </a:xfrm>
          <a:prstGeom prst="downArrow">
            <a:avLst/>
          </a:prstGeom>
          <a:solidFill>
            <a:srgbClr val="A3B9D9"/>
          </a:solidFill>
          <a:ln w="12700">
            <a:solidFill>
              <a:srgbClr val="A3B9D9"/>
            </a:solidFill>
            <a:prstDash val="solid"/>
          </a:ln>
        </p:spPr>
        <p:txBody>
          <a:bodyPr/>
          <a:lstStyle/>
          <a:p>
            <a:endParaRPr sz="2400"/>
          </a:p>
        </p:txBody>
      </p:sp>
      <p:sp>
        <p:nvSpPr>
          <p:cNvPr id="28" name="Shape 26"/>
          <p:cNvSpPr/>
          <p:nvPr/>
        </p:nvSpPr>
        <p:spPr>
          <a:xfrm>
            <a:off x="6156960" y="4389120"/>
            <a:ext cx="121920" cy="487680"/>
          </a:xfrm>
          <a:prstGeom prst="upArrow">
            <a:avLst/>
          </a:prstGeom>
          <a:solidFill>
            <a:srgbClr val="A3B9D9"/>
          </a:solidFill>
          <a:ln w="12700">
            <a:solidFill>
              <a:srgbClr val="A3B9D9"/>
            </a:solidFill>
            <a:prstDash val="solid"/>
          </a:ln>
        </p:spPr>
        <p:txBody>
          <a:bodyPr/>
          <a:lstStyle/>
          <a:p>
            <a:endParaRPr sz="2400"/>
          </a:p>
        </p:txBody>
      </p:sp>
      <p:sp>
        <p:nvSpPr>
          <p:cNvPr id="29" name="Shape 27"/>
          <p:cNvSpPr/>
          <p:nvPr/>
        </p:nvSpPr>
        <p:spPr>
          <a:xfrm>
            <a:off x="6949440" y="4023360"/>
            <a:ext cx="365760" cy="121920"/>
          </a:xfrm>
          <a:prstGeom prst="rightArrow">
            <a:avLst/>
          </a:prstGeom>
          <a:solidFill>
            <a:srgbClr val="A3B9D9"/>
          </a:solidFill>
          <a:ln w="12700">
            <a:solidFill>
              <a:srgbClr val="A3B9D9"/>
            </a:solidFill>
            <a:prstDash val="solid"/>
          </a:ln>
        </p:spPr>
        <p:txBody>
          <a:bodyPr/>
          <a:lstStyle/>
          <a:p>
            <a:endParaRPr sz="2400"/>
          </a:p>
        </p:txBody>
      </p:sp>
      <p:sp>
        <p:nvSpPr>
          <p:cNvPr id="30" name="Shape 28"/>
          <p:cNvSpPr/>
          <p:nvPr/>
        </p:nvSpPr>
        <p:spPr>
          <a:xfrm>
            <a:off x="7559040" y="3657600"/>
            <a:ext cx="975360" cy="121920"/>
          </a:xfrm>
          <a:prstGeom prst="rightArrow">
            <a:avLst/>
          </a:prstGeom>
          <a:solidFill>
            <a:srgbClr val="A3B9D9"/>
          </a:solidFill>
          <a:ln w="12700">
            <a:solidFill>
              <a:srgbClr val="A3B9D9"/>
            </a:solidFill>
            <a:prstDash val="solid"/>
          </a:ln>
        </p:spPr>
        <p:txBody>
          <a:bodyPr/>
          <a:lstStyle/>
          <a:p>
            <a:endParaRPr sz="2400"/>
          </a:p>
        </p:txBody>
      </p:sp>
      <p:sp>
        <p:nvSpPr>
          <p:cNvPr id="31" name="Shape 29"/>
          <p:cNvSpPr/>
          <p:nvPr/>
        </p:nvSpPr>
        <p:spPr>
          <a:xfrm>
            <a:off x="8778240" y="3535680"/>
            <a:ext cx="853440" cy="853440"/>
          </a:xfrm>
          <a:prstGeom prst="ellipse">
            <a:avLst/>
          </a:prstGeom>
          <a:solidFill>
            <a:srgbClr val="F0F4FA"/>
          </a:solidFill>
          <a:ln w="12700">
            <a:solidFill>
              <a:srgbClr val="A3B9D9"/>
            </a:solidFill>
            <a:prstDash val="solid"/>
          </a:ln>
        </p:spPr>
        <p:txBody>
          <a:bodyPr/>
          <a:lstStyle/>
          <a:p>
            <a:endParaRPr sz="2400"/>
          </a:p>
        </p:txBody>
      </p:sp>
      <p:sp>
        <p:nvSpPr>
          <p:cNvPr id="32" name="Text 30"/>
          <p:cNvSpPr/>
          <p:nvPr/>
        </p:nvSpPr>
        <p:spPr>
          <a:xfrm>
            <a:off x="8778240" y="3535680"/>
            <a:ext cx="853440" cy="853440"/>
          </a:xfrm>
          <a:prstGeom prst="rect">
            <a:avLst/>
          </a:prstGeom>
          <a:noFill/>
          <a:ln/>
        </p:spPr>
        <p:txBody>
          <a:bodyPr wrap="square" rtlCol="0" anchor="ctr"/>
          <a:lstStyle/>
          <a:p>
            <a:pPr algn="ctr"/>
            <a:r>
              <a:rPr lang="en-US" sz="1600" dirty="0">
                <a:solidFill>
                  <a:srgbClr val="030A18"/>
                </a:solidFill>
              </a:rPr>
              <a:t>hₜ</a:t>
            </a:r>
            <a:endParaRPr lang="en-US" sz="1600" dirty="0"/>
          </a:p>
        </p:txBody>
      </p:sp>
      <p:sp>
        <p:nvSpPr>
          <p:cNvPr id="33" name="Text 31"/>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[3]</a:t>
            </a:r>
            <a:r>
              <a:rPr lang="en-US" sz="800" dirty="0">
                <a:solidFill>
                  <a:srgbClr val="000000"/>
                </a:solidFill>
              </a:rPr>
              <a:t>   </a:t>
            </a:r>
            <a:r>
              <a:rPr lang="en-US" sz="800" u="sng" dirty="0">
                <a:solidFill>
                  <a:srgbClr val="0000FF"/>
                </a:solidFill>
                <a:hlinkClick r:id="rId4"/>
              </a:rPr>
              <a:t>[4]</a:t>
            </a:r>
            <a:r>
              <a:rPr lang="en-US" sz="800" dirty="0">
                <a:solidFill>
                  <a:srgbClr val="000000"/>
                </a:solidFill>
              </a:rPr>
              <a:t>   </a:t>
            </a:r>
            <a:r>
              <a:rPr lang="en-US" sz="800" u="sng" dirty="0">
                <a:solidFill>
                  <a:srgbClr val="0000FF"/>
                </a:solidFill>
                <a:hlinkClick r:id="rId5"/>
              </a:rPr>
              <a:t>[5]</a:t>
            </a:r>
            <a:r>
              <a:rPr lang="en-US" sz="800" dirty="0">
                <a:solidFill>
                  <a:srgbClr val="000000"/>
                </a:solidFill>
              </a:rPr>
              <a:t>   </a:t>
            </a:r>
            <a:r>
              <a:rPr lang="en-US" sz="800" u="sng" dirty="0">
                <a:solidFill>
                  <a:srgbClr val="0000FF"/>
                </a:solidFill>
                <a:hlinkClick r:id="rId6"/>
              </a:rPr>
              <a:t>[6]</a:t>
            </a:r>
            <a:endParaRPr lang="en-US" sz="8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Weather Prediction Task</a:t>
            </a:r>
            <a:endParaRPr lang="en-US" sz="3200" dirty="0"/>
          </a:p>
        </p:txBody>
      </p:sp>
      <p:sp>
        <p:nvSpPr>
          <p:cNvPr id="3" name="Text 1"/>
          <p:cNvSpPr/>
          <p:nvPr/>
        </p:nvSpPr>
        <p:spPr>
          <a:xfrm>
            <a:off x="609600" y="1950720"/>
            <a:ext cx="6217920" cy="4267200"/>
          </a:xfrm>
          <a:prstGeom prst="rect">
            <a:avLst/>
          </a:prstGeom>
          <a:noFill/>
          <a:ln/>
        </p:spPr>
        <p:txBody>
          <a:bodyPr wrap="square" rtlCol="0" anchor="ctr"/>
          <a:lstStyle/>
          <a:p>
            <a:pPr>
              <a:lnSpc>
                <a:spcPts val="2133"/>
              </a:lnSpc>
            </a:pPr>
            <a:r>
              <a:rPr lang="en-US" sz="2133" b="1" dirty="0">
                <a:solidFill>
                  <a:srgbClr val="030A18"/>
                </a:solidFill>
              </a:rPr>
              <a:t>Goal
</a:t>
            </a:r>
            <a:r>
              <a:rPr lang="en-US" sz="1600" dirty="0">
                <a:solidFill>
                  <a:srgbClr val="030A18"/>
                </a:solidFill>
              </a:rPr>
              <a:t>Use historical measurements of temperature, rainfall and humidity to predict the next day’s weather.
</a:t>
            </a:r>
            <a:r>
              <a:rPr lang="en-US" sz="2133" b="1" dirty="0">
                <a:solidFill>
                  <a:srgbClr val="030A18"/>
                </a:solidFill>
              </a:rPr>
              <a:t>Features
</a:t>
            </a:r>
            <a:r>
              <a:rPr lang="en-US" sz="1600" dirty="0">
                <a:solidFill>
                  <a:srgbClr val="030A18"/>
                </a:solidFill>
              </a:rPr>
              <a:t>3 variables: temperature (°C), rainfall (mm), humidity (%)
</a:t>
            </a:r>
            <a:r>
              <a:rPr lang="en-US" sz="2133" b="1" dirty="0">
                <a:solidFill>
                  <a:srgbClr val="030A18"/>
                </a:solidFill>
              </a:rPr>
              <a:t>Sequence length
</a:t>
            </a:r>
            <a:r>
              <a:rPr lang="en-US" sz="1600" dirty="0">
                <a:solidFill>
                  <a:srgbClr val="030A18"/>
                </a:solidFill>
              </a:rPr>
              <a:t>We consider a 5‑day window to forecast the 6th day.</a:t>
            </a:r>
            <a:endParaRPr lang="en-US" sz="2133" dirty="0"/>
          </a:p>
        </p:txBody>
      </p:sp>
      <p:graphicFrame>
        <p:nvGraphicFramePr>
          <p:cNvPr id="14" name="Table 0"/>
          <p:cNvGraphicFramePr>
            <a:graphicFrameLocks noGrp="1"/>
          </p:cNvGraphicFramePr>
          <p:nvPr/>
        </p:nvGraphicFramePr>
        <p:xfrm>
          <a:off x="7315200" y="2438400"/>
          <a:ext cx="4632960" cy="2438400"/>
        </p:xfrm>
        <a:graphic>
          <a:graphicData uri="http://schemas.openxmlformats.org/drawingml/2006/table">
            <a:tbl>
              <a:tblPr/>
              <a:tblGrid>
                <a:gridCol w="1158240">
                  <a:extLst>
                    <a:ext uri="{9D8B030D-6E8A-4147-A177-3AD203B41FA5}">
                      <a16:colId xmlns:a16="http://schemas.microsoft.com/office/drawing/2014/main" val="20000"/>
                    </a:ext>
                  </a:extLst>
                </a:gridCol>
                <a:gridCol w="1158240">
                  <a:extLst>
                    <a:ext uri="{9D8B030D-6E8A-4147-A177-3AD203B41FA5}">
                      <a16:colId xmlns:a16="http://schemas.microsoft.com/office/drawing/2014/main" val="20001"/>
                    </a:ext>
                  </a:extLst>
                </a:gridCol>
                <a:gridCol w="1158240">
                  <a:extLst>
                    <a:ext uri="{9D8B030D-6E8A-4147-A177-3AD203B41FA5}">
                      <a16:colId xmlns:a16="http://schemas.microsoft.com/office/drawing/2014/main" val="20002"/>
                    </a:ext>
                  </a:extLst>
                </a:gridCol>
                <a:gridCol w="1158240">
                  <a:extLst>
                    <a:ext uri="{9D8B030D-6E8A-4147-A177-3AD203B41FA5}">
                      <a16:colId xmlns:a16="http://schemas.microsoft.com/office/drawing/2014/main" val="20003"/>
                    </a:ext>
                  </a:extLst>
                </a:gridCol>
              </a:tblGrid>
              <a:tr h="406400">
                <a:tc>
                  <a:txBody>
                    <a:bodyPr/>
                    <a:lstStyle/>
                    <a:p>
                      <a:pPr marL="0" indent="0">
                        <a:buNone/>
                      </a:pPr>
                      <a:r>
                        <a:rPr lang="en-US" sz="1100" b="1" dirty="0">
                          <a:solidFill>
                            <a:srgbClr val="030A18"/>
                          </a:solidFill>
                        </a:rPr>
                        <a:t>Day</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5F5F5"/>
                    </a:solidFill>
                  </a:tcPr>
                </a:tc>
                <a:tc>
                  <a:txBody>
                    <a:bodyPr/>
                    <a:lstStyle/>
                    <a:p>
                      <a:pPr marL="0" indent="0">
                        <a:buNone/>
                      </a:pPr>
                      <a:r>
                        <a:rPr lang="en-US" sz="1100" b="1" dirty="0">
                          <a:solidFill>
                            <a:srgbClr val="030A18"/>
                          </a:solidFill>
                        </a:rPr>
                        <a:t>Temp (°C)</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5F5F5"/>
                    </a:solidFill>
                  </a:tcPr>
                </a:tc>
                <a:tc>
                  <a:txBody>
                    <a:bodyPr/>
                    <a:lstStyle/>
                    <a:p>
                      <a:pPr marL="0" indent="0">
                        <a:buNone/>
                      </a:pPr>
                      <a:r>
                        <a:rPr lang="en-US" sz="1100" b="1" dirty="0">
                          <a:solidFill>
                            <a:srgbClr val="030A18"/>
                          </a:solidFill>
                        </a:rPr>
                        <a:t>Rain (mm)</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5F5F5"/>
                    </a:solidFill>
                  </a:tcPr>
                </a:tc>
                <a:tc>
                  <a:txBody>
                    <a:bodyPr/>
                    <a:lstStyle/>
                    <a:p>
                      <a:pPr marL="0" indent="0">
                        <a:buNone/>
                      </a:pPr>
                      <a:r>
                        <a:rPr lang="en-US" sz="1100" b="1" dirty="0">
                          <a:solidFill>
                            <a:srgbClr val="030A18"/>
                          </a:solidFill>
                        </a:rPr>
                        <a:t>Humidity (%)</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5F5F5"/>
                    </a:solidFill>
                  </a:tcPr>
                </a:tc>
                <a:extLst>
                  <a:ext uri="{0D108BD9-81ED-4DB2-BD59-A6C34878D82A}">
                    <a16:rowId xmlns:a16="http://schemas.microsoft.com/office/drawing/2014/main" val="10000"/>
                  </a:ext>
                </a:extLst>
              </a:tr>
              <a:tr h="406400">
                <a:tc>
                  <a:txBody>
                    <a:bodyPr/>
                    <a:lstStyle/>
                    <a:p>
                      <a:pPr marL="0" indent="0">
                        <a:buNone/>
                      </a:pPr>
                      <a:r>
                        <a:rPr lang="en-US" sz="1100" dirty="0">
                          <a:solidFill>
                            <a:srgbClr val="030A18"/>
                          </a:solidFill>
                        </a:rPr>
                        <a:t>D1</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100" dirty="0">
                          <a:solidFill>
                            <a:srgbClr val="030A18"/>
                          </a:solidFill>
                        </a:rPr>
                        <a:t>20.9</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100" dirty="0">
                          <a:solidFill>
                            <a:srgbClr val="030A18"/>
                          </a:solidFill>
                        </a:rPr>
                        <a:t>4.23</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100" dirty="0">
                          <a:solidFill>
                            <a:srgbClr val="030A18"/>
                          </a:solidFill>
                        </a:rPr>
                        <a:t>69.48</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406400">
                <a:tc>
                  <a:txBody>
                    <a:bodyPr/>
                    <a:lstStyle/>
                    <a:p>
                      <a:pPr marL="0" indent="0">
                        <a:buNone/>
                      </a:pPr>
                      <a:r>
                        <a:rPr lang="en-US" sz="1100" dirty="0">
                          <a:solidFill>
                            <a:srgbClr val="030A18"/>
                          </a:solidFill>
                        </a:rPr>
                        <a:t>D2</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7F9FC"/>
                    </a:solidFill>
                  </a:tcPr>
                </a:tc>
                <a:tc>
                  <a:txBody>
                    <a:bodyPr/>
                    <a:lstStyle/>
                    <a:p>
                      <a:pPr marL="0" indent="0">
                        <a:buNone/>
                      </a:pPr>
                      <a:r>
                        <a:rPr lang="en-US" sz="1100" dirty="0">
                          <a:solidFill>
                            <a:srgbClr val="030A18"/>
                          </a:solidFill>
                        </a:rPr>
                        <a:t>20.5</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7F9FC"/>
                    </a:solidFill>
                  </a:tcPr>
                </a:tc>
                <a:tc>
                  <a:txBody>
                    <a:bodyPr/>
                    <a:lstStyle/>
                    <a:p>
                      <a:pPr marL="0" indent="0">
                        <a:buNone/>
                      </a:pPr>
                      <a:r>
                        <a:rPr lang="en-US" sz="1100" dirty="0">
                          <a:solidFill>
                            <a:srgbClr val="030A18"/>
                          </a:solidFill>
                        </a:rPr>
                        <a:t>5.67</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7F9FC"/>
                    </a:solidFill>
                  </a:tcPr>
                </a:tc>
                <a:tc>
                  <a:txBody>
                    <a:bodyPr/>
                    <a:lstStyle/>
                    <a:p>
                      <a:pPr marL="0" indent="0">
                        <a:buNone/>
                      </a:pPr>
                      <a:r>
                        <a:rPr lang="en-US" sz="1100" dirty="0">
                          <a:solidFill>
                            <a:srgbClr val="030A18"/>
                          </a:solidFill>
                        </a:rPr>
                        <a:t>68.75</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7F9FC"/>
                    </a:solidFill>
                  </a:tcPr>
                </a:tc>
                <a:extLst>
                  <a:ext uri="{0D108BD9-81ED-4DB2-BD59-A6C34878D82A}">
                    <a16:rowId xmlns:a16="http://schemas.microsoft.com/office/drawing/2014/main" val="10002"/>
                  </a:ext>
                </a:extLst>
              </a:tr>
              <a:tr h="406400">
                <a:tc>
                  <a:txBody>
                    <a:bodyPr/>
                    <a:lstStyle/>
                    <a:p>
                      <a:pPr marL="0" indent="0">
                        <a:buNone/>
                      </a:pPr>
                      <a:r>
                        <a:rPr lang="en-US" sz="1100" dirty="0">
                          <a:solidFill>
                            <a:srgbClr val="030A18"/>
                          </a:solidFill>
                        </a:rPr>
                        <a:t>D3</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100" dirty="0">
                          <a:solidFill>
                            <a:srgbClr val="030A18"/>
                          </a:solidFill>
                        </a:rPr>
                        <a:t>21.0</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100" dirty="0">
                          <a:solidFill>
                            <a:srgbClr val="030A18"/>
                          </a:solidFill>
                        </a:rPr>
                        <a:t>6.10</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100" dirty="0">
                          <a:solidFill>
                            <a:srgbClr val="030A18"/>
                          </a:solidFill>
                        </a:rPr>
                        <a:t>67.04</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406400">
                <a:tc>
                  <a:txBody>
                    <a:bodyPr/>
                    <a:lstStyle/>
                    <a:p>
                      <a:pPr marL="0" indent="0">
                        <a:buNone/>
                      </a:pPr>
                      <a:r>
                        <a:rPr lang="en-US" sz="1100" dirty="0">
                          <a:solidFill>
                            <a:srgbClr val="030A18"/>
                          </a:solidFill>
                        </a:rPr>
                        <a:t>D4</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7F9FC"/>
                    </a:solidFill>
                  </a:tcPr>
                </a:tc>
                <a:tc>
                  <a:txBody>
                    <a:bodyPr/>
                    <a:lstStyle/>
                    <a:p>
                      <a:pPr marL="0" indent="0">
                        <a:buNone/>
                      </a:pPr>
                      <a:r>
                        <a:rPr lang="en-US" sz="1100" dirty="0">
                          <a:solidFill>
                            <a:srgbClr val="030A18"/>
                          </a:solidFill>
                        </a:rPr>
                        <a:t>21.9</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7F9FC"/>
                    </a:solidFill>
                  </a:tcPr>
                </a:tc>
                <a:tc>
                  <a:txBody>
                    <a:bodyPr/>
                    <a:lstStyle/>
                    <a:p>
                      <a:pPr marL="0" indent="0">
                        <a:buNone/>
                      </a:pPr>
                      <a:r>
                        <a:rPr lang="en-US" sz="1100" dirty="0">
                          <a:solidFill>
                            <a:srgbClr val="030A18"/>
                          </a:solidFill>
                        </a:rPr>
                        <a:t>5.77</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7F9FC"/>
                    </a:solidFill>
                  </a:tcPr>
                </a:tc>
                <a:tc>
                  <a:txBody>
                    <a:bodyPr/>
                    <a:lstStyle/>
                    <a:p>
                      <a:pPr marL="0" indent="0">
                        <a:buNone/>
                      </a:pPr>
                      <a:r>
                        <a:rPr lang="en-US" sz="1100" dirty="0">
                          <a:solidFill>
                            <a:srgbClr val="030A18"/>
                          </a:solidFill>
                        </a:rPr>
                        <a:t>66.44</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7F9FC"/>
                    </a:solidFill>
                  </a:tcPr>
                </a:tc>
                <a:extLst>
                  <a:ext uri="{0D108BD9-81ED-4DB2-BD59-A6C34878D82A}">
                    <a16:rowId xmlns:a16="http://schemas.microsoft.com/office/drawing/2014/main" val="10004"/>
                  </a:ext>
                </a:extLst>
              </a:tr>
              <a:tr h="406400">
                <a:tc>
                  <a:txBody>
                    <a:bodyPr/>
                    <a:lstStyle/>
                    <a:p>
                      <a:pPr marL="0" indent="0">
                        <a:buNone/>
                      </a:pPr>
                      <a:r>
                        <a:rPr lang="en-US" sz="1100" dirty="0">
                          <a:solidFill>
                            <a:srgbClr val="030A18"/>
                          </a:solidFill>
                        </a:rPr>
                        <a:t>D5</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100" dirty="0">
                          <a:solidFill>
                            <a:srgbClr val="030A18"/>
                          </a:solidFill>
                        </a:rPr>
                        <a:t>22.0</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100" dirty="0">
                          <a:solidFill>
                            <a:srgbClr val="030A18"/>
                          </a:solidFill>
                        </a:rPr>
                        <a:t>6.60</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100" dirty="0">
                          <a:solidFill>
                            <a:srgbClr val="030A18"/>
                          </a:solidFill>
                        </a:rPr>
                        <a:t>62.20</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bl>
          </a:graphicData>
        </a:graphic>
      </p:graphicFrame>
      <p:sp>
        <p:nvSpPr>
          <p:cNvPr id="5" name="Text 2"/>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[1]</a:t>
            </a:r>
            <a:endParaRPr lang="en-US" sz="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Preparing Input Sequences</a:t>
            </a:r>
            <a:endParaRPr lang="en-US" sz="3200" dirty="0"/>
          </a:p>
        </p:txBody>
      </p:sp>
      <p:sp>
        <p:nvSpPr>
          <p:cNvPr id="3" name="Text 1"/>
          <p:cNvSpPr/>
          <p:nvPr/>
        </p:nvSpPr>
        <p:spPr>
          <a:xfrm>
            <a:off x="609600" y="1706880"/>
            <a:ext cx="5852160" cy="4511040"/>
          </a:xfrm>
          <a:prstGeom prst="rect">
            <a:avLst/>
          </a:prstGeom>
          <a:noFill/>
          <a:ln/>
        </p:spPr>
        <p:txBody>
          <a:bodyPr wrap="square" rtlCol="0" anchor="ctr"/>
          <a:lstStyle/>
          <a:p>
            <a:pPr>
              <a:lnSpc>
                <a:spcPts val="2133"/>
              </a:lnSpc>
            </a:pPr>
            <a:r>
              <a:rPr lang="en-US" sz="2133" b="1" dirty="0">
                <a:solidFill>
                  <a:srgbClr val="030A18"/>
                </a:solidFill>
              </a:rPr>
              <a:t>Windowing
</a:t>
            </a:r>
            <a:r>
              <a:rPr lang="en-US" sz="1600" dirty="0">
                <a:solidFill>
                  <a:srgbClr val="030A18"/>
                </a:solidFill>
              </a:rPr>
              <a:t>Create training examples by sliding a fixed‑length window of 5 days over the data.
</a:t>
            </a:r>
            <a:r>
              <a:rPr lang="en-US" sz="2133" b="1" dirty="0">
                <a:solidFill>
                  <a:srgbClr val="030A18"/>
                </a:solidFill>
              </a:rPr>
              <a:t>Normalization
</a:t>
            </a:r>
            <a:r>
              <a:rPr lang="en-US" sz="1600" dirty="0">
                <a:solidFill>
                  <a:srgbClr val="030A18"/>
                </a:solidFill>
              </a:rPr>
              <a:t>Scale each feature to zero mean and unit variance to ensure stable learning.
</a:t>
            </a:r>
            <a:r>
              <a:rPr lang="en-US" sz="2133" b="1" dirty="0">
                <a:solidFill>
                  <a:srgbClr val="030A18"/>
                </a:solidFill>
              </a:rPr>
              <a:t>Training/Testing split
</a:t>
            </a:r>
            <a:r>
              <a:rPr lang="en-US" sz="1600" dirty="0">
                <a:solidFill>
                  <a:srgbClr val="030A18"/>
                </a:solidFill>
              </a:rPr>
              <a:t>Divide the sequences into training and validation sets to evaluate performance.</a:t>
            </a:r>
            <a:endParaRPr lang="en-US" sz="2133" dirty="0"/>
          </a:p>
        </p:txBody>
      </p:sp>
      <p:sp>
        <p:nvSpPr>
          <p:cNvPr id="4" name="Shape 2"/>
          <p:cNvSpPr/>
          <p:nvPr/>
        </p:nvSpPr>
        <p:spPr>
          <a:xfrm>
            <a:off x="7315200" y="2438400"/>
            <a:ext cx="609600" cy="609600"/>
          </a:xfrm>
          <a:prstGeom prst="rect">
            <a:avLst/>
          </a:prstGeom>
          <a:solidFill>
            <a:srgbClr val="E8F1FA"/>
          </a:solidFill>
          <a:ln w="12700">
            <a:solidFill>
              <a:srgbClr val="A3B9D9"/>
            </a:solidFill>
            <a:prstDash val="solid"/>
          </a:ln>
        </p:spPr>
        <p:txBody>
          <a:bodyPr/>
          <a:lstStyle/>
          <a:p>
            <a:endParaRPr sz="2400"/>
          </a:p>
        </p:txBody>
      </p:sp>
      <p:sp>
        <p:nvSpPr>
          <p:cNvPr id="5" name="Text 3"/>
          <p:cNvSpPr/>
          <p:nvPr/>
        </p:nvSpPr>
        <p:spPr>
          <a:xfrm>
            <a:off x="7315200" y="2438400"/>
            <a:ext cx="609600" cy="609600"/>
          </a:xfrm>
          <a:prstGeom prst="rect">
            <a:avLst/>
          </a:prstGeom>
          <a:noFill/>
          <a:ln/>
        </p:spPr>
        <p:txBody>
          <a:bodyPr wrap="square" rtlCol="0" anchor="ctr"/>
          <a:lstStyle/>
          <a:p>
            <a:pPr algn="ctr"/>
            <a:r>
              <a:rPr lang="en-US" sz="1067" dirty="0">
                <a:solidFill>
                  <a:srgbClr val="030A18"/>
                </a:solidFill>
              </a:rPr>
              <a:t>D1</a:t>
            </a:r>
            <a:endParaRPr lang="en-US" sz="1067" dirty="0"/>
          </a:p>
        </p:txBody>
      </p:sp>
      <p:sp>
        <p:nvSpPr>
          <p:cNvPr id="6" name="Shape 4"/>
          <p:cNvSpPr/>
          <p:nvPr/>
        </p:nvSpPr>
        <p:spPr>
          <a:xfrm>
            <a:off x="8046720" y="2438400"/>
            <a:ext cx="609600" cy="609600"/>
          </a:xfrm>
          <a:prstGeom prst="rect">
            <a:avLst/>
          </a:prstGeom>
          <a:solidFill>
            <a:srgbClr val="E8F1FA"/>
          </a:solidFill>
          <a:ln w="12700">
            <a:solidFill>
              <a:srgbClr val="A3B9D9"/>
            </a:solidFill>
            <a:prstDash val="solid"/>
          </a:ln>
        </p:spPr>
        <p:txBody>
          <a:bodyPr/>
          <a:lstStyle/>
          <a:p>
            <a:endParaRPr sz="2400"/>
          </a:p>
        </p:txBody>
      </p:sp>
      <p:sp>
        <p:nvSpPr>
          <p:cNvPr id="7" name="Text 5"/>
          <p:cNvSpPr/>
          <p:nvPr/>
        </p:nvSpPr>
        <p:spPr>
          <a:xfrm>
            <a:off x="8046720" y="2438400"/>
            <a:ext cx="609600" cy="609600"/>
          </a:xfrm>
          <a:prstGeom prst="rect">
            <a:avLst/>
          </a:prstGeom>
          <a:noFill/>
          <a:ln/>
        </p:spPr>
        <p:txBody>
          <a:bodyPr wrap="square" rtlCol="0" anchor="ctr"/>
          <a:lstStyle/>
          <a:p>
            <a:pPr algn="ctr"/>
            <a:r>
              <a:rPr lang="en-US" sz="1067" dirty="0">
                <a:solidFill>
                  <a:srgbClr val="030A18"/>
                </a:solidFill>
              </a:rPr>
              <a:t>D2</a:t>
            </a:r>
            <a:endParaRPr lang="en-US" sz="1067" dirty="0"/>
          </a:p>
        </p:txBody>
      </p:sp>
      <p:sp>
        <p:nvSpPr>
          <p:cNvPr id="8" name="Shape 6"/>
          <p:cNvSpPr/>
          <p:nvPr/>
        </p:nvSpPr>
        <p:spPr>
          <a:xfrm>
            <a:off x="8778240" y="2438400"/>
            <a:ext cx="609600" cy="609600"/>
          </a:xfrm>
          <a:prstGeom prst="rect">
            <a:avLst/>
          </a:prstGeom>
          <a:solidFill>
            <a:srgbClr val="E8F1FA"/>
          </a:solidFill>
          <a:ln w="12700">
            <a:solidFill>
              <a:srgbClr val="A3B9D9"/>
            </a:solidFill>
            <a:prstDash val="solid"/>
          </a:ln>
        </p:spPr>
        <p:txBody>
          <a:bodyPr/>
          <a:lstStyle/>
          <a:p>
            <a:endParaRPr sz="2400"/>
          </a:p>
        </p:txBody>
      </p:sp>
      <p:sp>
        <p:nvSpPr>
          <p:cNvPr id="9" name="Text 7"/>
          <p:cNvSpPr/>
          <p:nvPr/>
        </p:nvSpPr>
        <p:spPr>
          <a:xfrm>
            <a:off x="8778240" y="2438400"/>
            <a:ext cx="609600" cy="609600"/>
          </a:xfrm>
          <a:prstGeom prst="rect">
            <a:avLst/>
          </a:prstGeom>
          <a:noFill/>
          <a:ln/>
        </p:spPr>
        <p:txBody>
          <a:bodyPr wrap="square" rtlCol="0" anchor="ctr"/>
          <a:lstStyle/>
          <a:p>
            <a:pPr algn="ctr"/>
            <a:r>
              <a:rPr lang="en-US" sz="1067" dirty="0">
                <a:solidFill>
                  <a:srgbClr val="030A18"/>
                </a:solidFill>
              </a:rPr>
              <a:t>D3</a:t>
            </a:r>
            <a:endParaRPr lang="en-US" sz="1067" dirty="0"/>
          </a:p>
        </p:txBody>
      </p:sp>
      <p:sp>
        <p:nvSpPr>
          <p:cNvPr id="10" name="Shape 8"/>
          <p:cNvSpPr/>
          <p:nvPr/>
        </p:nvSpPr>
        <p:spPr>
          <a:xfrm>
            <a:off x="9509760" y="2438400"/>
            <a:ext cx="609600" cy="609600"/>
          </a:xfrm>
          <a:prstGeom prst="rect">
            <a:avLst/>
          </a:prstGeom>
          <a:solidFill>
            <a:srgbClr val="E8F1FA"/>
          </a:solidFill>
          <a:ln w="12700">
            <a:solidFill>
              <a:srgbClr val="A3B9D9"/>
            </a:solidFill>
            <a:prstDash val="solid"/>
          </a:ln>
        </p:spPr>
        <p:txBody>
          <a:bodyPr/>
          <a:lstStyle/>
          <a:p>
            <a:endParaRPr sz="2400"/>
          </a:p>
        </p:txBody>
      </p:sp>
      <p:sp>
        <p:nvSpPr>
          <p:cNvPr id="11" name="Text 9"/>
          <p:cNvSpPr/>
          <p:nvPr/>
        </p:nvSpPr>
        <p:spPr>
          <a:xfrm>
            <a:off x="9509760" y="2438400"/>
            <a:ext cx="609600" cy="609600"/>
          </a:xfrm>
          <a:prstGeom prst="rect">
            <a:avLst/>
          </a:prstGeom>
          <a:noFill/>
          <a:ln/>
        </p:spPr>
        <p:txBody>
          <a:bodyPr wrap="square" rtlCol="0" anchor="ctr"/>
          <a:lstStyle/>
          <a:p>
            <a:pPr algn="ctr"/>
            <a:r>
              <a:rPr lang="en-US" sz="1067" dirty="0">
                <a:solidFill>
                  <a:srgbClr val="030A18"/>
                </a:solidFill>
              </a:rPr>
              <a:t>D4</a:t>
            </a:r>
            <a:endParaRPr lang="en-US" sz="1067" dirty="0"/>
          </a:p>
        </p:txBody>
      </p:sp>
      <p:sp>
        <p:nvSpPr>
          <p:cNvPr id="12" name="Shape 10"/>
          <p:cNvSpPr/>
          <p:nvPr/>
        </p:nvSpPr>
        <p:spPr>
          <a:xfrm>
            <a:off x="10241280" y="2438400"/>
            <a:ext cx="609600" cy="609600"/>
          </a:xfrm>
          <a:prstGeom prst="rect">
            <a:avLst/>
          </a:prstGeom>
          <a:solidFill>
            <a:srgbClr val="E8F1FA"/>
          </a:solidFill>
          <a:ln w="12700">
            <a:solidFill>
              <a:srgbClr val="A3B9D9"/>
            </a:solidFill>
            <a:prstDash val="solid"/>
          </a:ln>
        </p:spPr>
        <p:txBody>
          <a:bodyPr/>
          <a:lstStyle/>
          <a:p>
            <a:endParaRPr sz="2400"/>
          </a:p>
        </p:txBody>
      </p:sp>
      <p:sp>
        <p:nvSpPr>
          <p:cNvPr id="13" name="Text 11"/>
          <p:cNvSpPr/>
          <p:nvPr/>
        </p:nvSpPr>
        <p:spPr>
          <a:xfrm>
            <a:off x="10241280" y="2438400"/>
            <a:ext cx="609600" cy="609600"/>
          </a:xfrm>
          <a:prstGeom prst="rect">
            <a:avLst/>
          </a:prstGeom>
          <a:noFill/>
          <a:ln/>
        </p:spPr>
        <p:txBody>
          <a:bodyPr wrap="square" rtlCol="0" anchor="ctr"/>
          <a:lstStyle/>
          <a:p>
            <a:pPr algn="ctr"/>
            <a:r>
              <a:rPr lang="en-US" sz="1067" dirty="0">
                <a:solidFill>
                  <a:srgbClr val="030A18"/>
                </a:solidFill>
              </a:rPr>
              <a:t>D5</a:t>
            </a:r>
            <a:endParaRPr lang="en-US" sz="1067" dirty="0"/>
          </a:p>
        </p:txBody>
      </p:sp>
      <p:sp>
        <p:nvSpPr>
          <p:cNvPr id="14" name="Shape 12"/>
          <p:cNvSpPr/>
          <p:nvPr/>
        </p:nvSpPr>
        <p:spPr>
          <a:xfrm>
            <a:off x="10972800" y="2438400"/>
            <a:ext cx="609600" cy="609600"/>
          </a:xfrm>
          <a:prstGeom prst="rect">
            <a:avLst/>
          </a:prstGeom>
          <a:solidFill>
            <a:srgbClr val="F2EFEA"/>
          </a:solidFill>
          <a:ln w="12700">
            <a:solidFill>
              <a:srgbClr val="A3B9D9"/>
            </a:solidFill>
            <a:prstDash val="solid"/>
          </a:ln>
        </p:spPr>
        <p:txBody>
          <a:bodyPr/>
          <a:lstStyle/>
          <a:p>
            <a:endParaRPr sz="2400"/>
          </a:p>
        </p:txBody>
      </p:sp>
      <p:sp>
        <p:nvSpPr>
          <p:cNvPr id="15" name="Text 13"/>
          <p:cNvSpPr/>
          <p:nvPr/>
        </p:nvSpPr>
        <p:spPr>
          <a:xfrm>
            <a:off x="10972800" y="2438400"/>
            <a:ext cx="609600" cy="609600"/>
          </a:xfrm>
          <a:prstGeom prst="rect">
            <a:avLst/>
          </a:prstGeom>
          <a:noFill/>
          <a:ln/>
        </p:spPr>
        <p:txBody>
          <a:bodyPr wrap="square" rtlCol="0" anchor="ctr"/>
          <a:lstStyle/>
          <a:p>
            <a:pPr algn="ctr"/>
            <a:r>
              <a:rPr lang="en-US" sz="1067" dirty="0">
                <a:solidFill>
                  <a:srgbClr val="030A18"/>
                </a:solidFill>
              </a:rPr>
              <a:t>D6</a:t>
            </a:r>
            <a:endParaRPr lang="en-US" sz="1067" dirty="0"/>
          </a:p>
        </p:txBody>
      </p:sp>
      <p:sp>
        <p:nvSpPr>
          <p:cNvPr id="16" name="Text 14"/>
          <p:cNvSpPr/>
          <p:nvPr/>
        </p:nvSpPr>
        <p:spPr>
          <a:xfrm>
            <a:off x="10728960" y="3169920"/>
            <a:ext cx="609600" cy="365760"/>
          </a:xfrm>
          <a:prstGeom prst="rect">
            <a:avLst/>
          </a:prstGeom>
          <a:noFill/>
          <a:ln/>
        </p:spPr>
        <p:txBody>
          <a:bodyPr wrap="square" rtlCol="0" anchor="ctr"/>
          <a:lstStyle/>
          <a:p>
            <a:pPr algn="ctr"/>
            <a:r>
              <a:rPr lang="en-US" sz="3200" dirty="0">
                <a:solidFill>
                  <a:srgbClr val="030A18"/>
                </a:solidFill>
              </a:rPr>
              <a:t>→</a:t>
            </a:r>
            <a:endParaRPr lang="en-US" sz="3200" dirty="0"/>
          </a:p>
        </p:txBody>
      </p:sp>
      <p:sp>
        <p:nvSpPr>
          <p:cNvPr id="17" name="Text 15"/>
          <p:cNvSpPr/>
          <p:nvPr/>
        </p:nvSpPr>
        <p:spPr>
          <a:xfrm>
            <a:off x="11460480" y="3169920"/>
            <a:ext cx="1828800" cy="365760"/>
          </a:xfrm>
          <a:prstGeom prst="rect">
            <a:avLst/>
          </a:prstGeom>
          <a:noFill/>
          <a:ln/>
        </p:spPr>
        <p:txBody>
          <a:bodyPr wrap="square" rtlCol="0" anchor="ctr"/>
          <a:lstStyle/>
          <a:p>
            <a:r>
              <a:rPr lang="en-US" sz="1067" dirty="0">
                <a:solidFill>
                  <a:srgbClr val="030A18"/>
                </a:solidFill>
              </a:rPr>
              <a:t>Target</a:t>
            </a:r>
            <a:endParaRPr lang="en-US" sz="1067" dirty="0"/>
          </a:p>
        </p:txBody>
      </p:sp>
      <p:sp>
        <p:nvSpPr>
          <p:cNvPr id="18" name="Text 16"/>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[1]</a:t>
            </a:r>
            <a:endParaRPr lang="en-US" sz="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RNN Implementation: Forward Pass</a:t>
            </a:r>
            <a:endParaRPr lang="en-US" sz="3200" dirty="0"/>
          </a:p>
        </p:txBody>
      </p:sp>
      <p:sp>
        <p:nvSpPr>
          <p:cNvPr id="3" name="Text 1"/>
          <p:cNvSpPr/>
          <p:nvPr/>
        </p:nvSpPr>
        <p:spPr>
          <a:xfrm>
            <a:off x="609600" y="1950720"/>
            <a:ext cx="6705600" cy="4267200"/>
          </a:xfrm>
          <a:prstGeom prst="rect">
            <a:avLst/>
          </a:prstGeom>
          <a:noFill/>
          <a:ln/>
        </p:spPr>
        <p:txBody>
          <a:bodyPr wrap="square" rtlCol="0" anchor="ctr"/>
          <a:lstStyle/>
          <a:p>
            <a:r>
              <a:rPr lang="en-US" sz="1067" b="1" dirty="0">
                <a:solidFill>
                  <a:srgbClr val="333333"/>
                </a:solidFill>
                <a:latin typeface="Courier New" pitchFamily="34" charset="0"/>
                <a:ea typeface="Courier New" pitchFamily="34" charset="-122"/>
                <a:cs typeface="Courier New" pitchFamily="34" charset="-120"/>
              </a:rPr>
              <a:t>import numpy as np
</a:t>
            </a:r>
            <a:r>
              <a:rPr lang="en-US" sz="1067" dirty="0">
                <a:solidFill>
                  <a:srgbClr val="555555"/>
                </a:solidFill>
                <a:latin typeface="Courier New" pitchFamily="34" charset="0"/>
                <a:ea typeface="Courier New" pitchFamily="34" charset="-122"/>
                <a:cs typeface="Courier New" pitchFamily="34" charset="-120"/>
              </a:rPr>
              <a:t>
# weights and biases
</a:t>
            </a:r>
            <a:r>
              <a:rPr lang="en-US" sz="1067" dirty="0">
                <a:solidFill>
                  <a:srgbClr val="333333"/>
                </a:solidFill>
                <a:latin typeface="Courier New" pitchFamily="34" charset="0"/>
                <a:ea typeface="Courier New" pitchFamily="34" charset="-122"/>
                <a:cs typeface="Courier New" pitchFamily="34" charset="-120"/>
              </a:rPr>
              <a:t>Wxh = np.random.randn(input_dim, hidden_dim)
Whh = np.random.randn(hidden_dim, hidden_dim)
bh = np.zeros((1, hidden_dim))
Why = np.random.randn(hidden_dim, output_dim)
by = np.zeros((1, output_dim))
</a:t>
            </a:r>
            <a:r>
              <a:rPr lang="en-US" sz="1067" dirty="0">
                <a:solidFill>
                  <a:srgbClr val="555555"/>
                </a:solidFill>
                <a:latin typeface="Courier New" pitchFamily="34" charset="0"/>
                <a:ea typeface="Courier New" pitchFamily="34" charset="-122"/>
                <a:cs typeface="Courier New" pitchFamily="34" charset="-120"/>
              </a:rPr>
              <a:t># forward pass
</a:t>
            </a:r>
            <a:r>
              <a:rPr lang="en-US" sz="1067" dirty="0">
                <a:solidFill>
                  <a:srgbClr val="333333"/>
                </a:solidFill>
                <a:latin typeface="Courier New" pitchFamily="34" charset="0"/>
                <a:ea typeface="Courier New" pitchFamily="34" charset="-122"/>
                <a:cs typeface="Courier New" pitchFamily="34" charset="-120"/>
              </a:rPr>
              <a:t>h_prev = np.zeros((1, hidden_dim))
y_preds = []
for t in range(T):
    x_t = X[t]  # shape (1, input_dim)
    h_prev = np.tanh(x_t @ Wxh + h_prev @ Whh + bh)
    y_t = h_prev @ Why + by
    y_preds.append(y_t)
</a:t>
            </a:r>
            <a:endParaRPr lang="en-US" sz="1067" dirty="0"/>
          </a:p>
        </p:txBody>
      </p:sp>
      <p:sp>
        <p:nvSpPr>
          <p:cNvPr id="4" name="Text 2"/>
          <p:cNvSpPr/>
          <p:nvPr/>
        </p:nvSpPr>
        <p:spPr>
          <a:xfrm>
            <a:off x="7559040" y="1950720"/>
            <a:ext cx="4267200" cy="4267200"/>
          </a:xfrm>
          <a:prstGeom prst="rect">
            <a:avLst/>
          </a:prstGeom>
          <a:noFill/>
          <a:ln/>
        </p:spPr>
        <p:txBody>
          <a:bodyPr wrap="square" rtlCol="0" anchor="ctr"/>
          <a:lstStyle/>
          <a:p>
            <a:pPr marL="253994" indent="-253994">
              <a:lnSpc>
                <a:spcPts val="2133"/>
              </a:lnSpc>
              <a:spcAft>
                <a:spcPts val="480"/>
              </a:spcAft>
              <a:buSzPct val="100000"/>
              <a:buChar char="•"/>
            </a:pPr>
            <a:r>
              <a:rPr lang="en-US" sz="1600" dirty="0">
                <a:solidFill>
                  <a:srgbClr val="030A18"/>
                </a:solidFill>
              </a:rPr>
              <a:t>Initialize hidden state h₀ to zeros.</a:t>
            </a:r>
            <a:endParaRPr lang="en-US" sz="1600" dirty="0"/>
          </a:p>
          <a:p>
            <a:pPr marL="253994" indent="-253994">
              <a:lnSpc>
                <a:spcPts val="2133"/>
              </a:lnSpc>
              <a:spcAft>
                <a:spcPts val="480"/>
              </a:spcAft>
              <a:buSzPct val="100000"/>
              <a:buChar char="•"/>
            </a:pPr>
            <a:r>
              <a:rPr lang="en-US" sz="1600" dirty="0">
                <a:solidFill>
                  <a:srgbClr val="030A18"/>
                </a:solidFill>
              </a:rPr>
              <a:t>At each time step t:</a:t>
            </a:r>
            <a:endParaRPr lang="en-US" sz="1600" dirty="0"/>
          </a:p>
          <a:p>
            <a:pPr marL="507987" indent="-507987">
              <a:lnSpc>
                <a:spcPts val="2133"/>
              </a:lnSpc>
              <a:spcAft>
                <a:spcPts val="480"/>
              </a:spcAft>
              <a:buSzPct val="100000"/>
              <a:buChar char="•"/>
            </a:pPr>
            <a:r>
              <a:rPr lang="en-US" sz="1600" dirty="0">
                <a:solidFill>
                  <a:srgbClr val="030A18"/>
                </a:solidFill>
              </a:rPr>
              <a:t>Compute new hidden state hₜ via tanh activation</a:t>
            </a:r>
            <a:endParaRPr lang="en-US" sz="1600" dirty="0"/>
          </a:p>
          <a:p>
            <a:pPr marL="507987" indent="-507987">
              <a:lnSpc>
                <a:spcPts val="2133"/>
              </a:lnSpc>
              <a:spcAft>
                <a:spcPts val="480"/>
              </a:spcAft>
              <a:buSzPct val="100000"/>
              <a:buChar char="•"/>
            </a:pPr>
            <a:r>
              <a:rPr lang="en-US" sz="1600" dirty="0">
                <a:solidFill>
                  <a:srgbClr val="030A18"/>
                </a:solidFill>
              </a:rPr>
              <a:t>Generate output yₜ from hₜ</a:t>
            </a:r>
            <a:endParaRPr lang="en-US" sz="1600" dirty="0"/>
          </a:p>
          <a:p>
            <a:pPr marL="253994" indent="-253994">
              <a:lnSpc>
                <a:spcPts val="2133"/>
              </a:lnSpc>
              <a:spcAft>
                <a:spcPts val="480"/>
              </a:spcAft>
              <a:buSzPct val="100000"/>
              <a:buChar char="•"/>
            </a:pPr>
            <a:r>
              <a:rPr lang="en-US" sz="1600" dirty="0">
                <a:solidFill>
                  <a:srgbClr val="030A18"/>
                </a:solidFill>
              </a:rPr>
              <a:t>Store predictions for loss calculation.</a:t>
            </a:r>
            <a:endParaRPr lang="en-US" sz="1600" dirty="0"/>
          </a:p>
        </p:txBody>
      </p:sp>
      <p:sp>
        <p:nvSpPr>
          <p:cNvPr id="5" name="Text 3"/>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[1]</a:t>
            </a:r>
            <a:endParaRPr lang="en-US" sz="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Training the RNN &amp; Observations</a:t>
            </a:r>
            <a:endParaRPr lang="en-US" sz="3200" dirty="0"/>
          </a:p>
        </p:txBody>
      </p:sp>
      <p:sp>
        <p:nvSpPr>
          <p:cNvPr id="3" name="Text 1"/>
          <p:cNvSpPr/>
          <p:nvPr/>
        </p:nvSpPr>
        <p:spPr>
          <a:xfrm>
            <a:off x="609600" y="1706880"/>
            <a:ext cx="6705600" cy="4267200"/>
          </a:xfrm>
          <a:prstGeom prst="rect">
            <a:avLst/>
          </a:prstGeom>
          <a:noFill/>
          <a:ln/>
        </p:spPr>
        <p:txBody>
          <a:bodyPr wrap="square" rtlCol="0" anchor="ctr"/>
          <a:lstStyle/>
          <a:p>
            <a:pPr>
              <a:lnSpc>
                <a:spcPts val="2133"/>
              </a:lnSpc>
            </a:pPr>
            <a:r>
              <a:rPr lang="en-US" sz="2133" b="1" dirty="0">
                <a:solidFill>
                  <a:srgbClr val="030A18"/>
                </a:solidFill>
              </a:rPr>
              <a:t>Gradient computation
</a:t>
            </a:r>
            <a:r>
              <a:rPr lang="en-US" sz="1600" dirty="0">
                <a:solidFill>
                  <a:srgbClr val="030A18"/>
                </a:solidFill>
              </a:rPr>
              <a:t>Backpropagate errors through time to update parameters (Wxh, Whh, Why). Derivatives accumulate across the unrolled network.
</a:t>
            </a:r>
            <a:r>
              <a:rPr lang="en-US" sz="2133" b="1" dirty="0">
                <a:solidFill>
                  <a:srgbClr val="030A18"/>
                </a:solidFill>
              </a:rPr>
              <a:t>Limitations
</a:t>
            </a:r>
            <a:r>
              <a:rPr lang="en-US" sz="1600" dirty="0">
                <a:solidFill>
                  <a:srgbClr val="030A18"/>
                </a:solidFill>
              </a:rPr>
              <a:t>For long sequences, gradients tend to vanish or explode, leading to slow or unstable learning.</a:t>
            </a:r>
            <a:endParaRPr lang="en-US" sz="2133" dirty="0"/>
          </a:p>
          <a:p>
            <a:pPr>
              <a:lnSpc>
                <a:spcPts val="2133"/>
              </a:lnSpc>
            </a:pPr>
            <a:r>
              <a:rPr lang="en-US" sz="1600" dirty="0">
                <a:solidFill>
                  <a:srgbClr val="030A18"/>
                </a:solidFill>
              </a:rPr>
              <a:t>Often the model fails to capture long‑range patterns (e.g., seasonal weather cycles).</a:t>
            </a:r>
            <a:endParaRPr lang="en-US" sz="2133" dirty="0"/>
          </a:p>
        </p:txBody>
      </p:sp>
      <p:graphicFrame>
        <p:nvGraphicFramePr>
          <p:cNvPr id="4" name="Chart 0"/>
          <p:cNvGraphicFramePr/>
          <p:nvPr/>
        </p:nvGraphicFramePr>
        <p:xfrm>
          <a:off x="7680960" y="2438400"/>
          <a:ext cx="4267200" cy="2926080"/>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2"/>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4"/>
              </a:rPr>
              <a:t>[2]</a:t>
            </a:r>
            <a:endParaRPr lang="en-US" sz="8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Implementing the LSTM: Forward Pass</a:t>
            </a:r>
            <a:endParaRPr lang="en-US" sz="3200" dirty="0"/>
          </a:p>
        </p:txBody>
      </p:sp>
      <p:sp>
        <p:nvSpPr>
          <p:cNvPr id="3" name="Text 1"/>
          <p:cNvSpPr/>
          <p:nvPr/>
        </p:nvSpPr>
        <p:spPr>
          <a:xfrm>
            <a:off x="609600" y="1950720"/>
            <a:ext cx="6827520" cy="4389120"/>
          </a:xfrm>
          <a:prstGeom prst="rect">
            <a:avLst/>
          </a:prstGeom>
          <a:noFill/>
          <a:ln/>
        </p:spPr>
        <p:txBody>
          <a:bodyPr wrap="square" rtlCol="0" anchor="ctr"/>
          <a:lstStyle/>
          <a:p>
            <a:r>
              <a:rPr lang="en-US" sz="1067" b="1" dirty="0">
                <a:solidFill>
                  <a:srgbClr val="333333"/>
                </a:solidFill>
                <a:latin typeface="Courier New" pitchFamily="34" charset="0"/>
                <a:ea typeface="Courier New" pitchFamily="34" charset="-122"/>
                <a:cs typeface="Courier New" pitchFamily="34" charset="-120"/>
              </a:rPr>
              <a:t>import numpy as np
</a:t>
            </a:r>
            <a:r>
              <a:rPr lang="en-US" sz="1067" dirty="0">
                <a:solidFill>
                  <a:srgbClr val="555555"/>
                </a:solidFill>
                <a:latin typeface="Courier New" pitchFamily="34" charset="0"/>
                <a:ea typeface="Courier New" pitchFamily="34" charset="-122"/>
                <a:cs typeface="Courier New" pitchFamily="34" charset="-120"/>
              </a:rPr>
              <a:t>
# initialise weights for gates
</a:t>
            </a:r>
            <a:r>
              <a:rPr lang="en-US" sz="1067" dirty="0">
                <a:solidFill>
                  <a:srgbClr val="333333"/>
                </a:solidFill>
                <a:latin typeface="Courier New" pitchFamily="34" charset="0"/>
                <a:ea typeface="Courier New" pitchFamily="34" charset="-122"/>
                <a:cs typeface="Courier New" pitchFamily="34" charset="-120"/>
              </a:rPr>
              <a:t>Wxi,Wxf,Wxo,Wxc = [np.random.randn(input_dim, hidden_dim) for _ in range(4)]
Whi,Whf,Who,Whc = [np.random.randn(hidden_dim, hidden_dim) for _ in range(4)]
bi,bf,bo,bc = [np.zeros((1, hidden_dim)) for _ in range(4)]
Wy = np.random.randn(hidden_dim, output_dim)
by = np.zeros((1, output_dim))
</a:t>
            </a:r>
            <a:r>
              <a:rPr lang="en-US" sz="1067" dirty="0">
                <a:solidFill>
                  <a:srgbClr val="555555"/>
                </a:solidFill>
                <a:latin typeface="Courier New" pitchFamily="34" charset="0"/>
                <a:ea typeface="Courier New" pitchFamily="34" charset="-122"/>
                <a:cs typeface="Courier New" pitchFamily="34" charset="-120"/>
              </a:rPr>
              <a:t># forward pass
</a:t>
            </a:r>
            <a:r>
              <a:rPr lang="en-US" sz="1067" dirty="0">
                <a:solidFill>
                  <a:srgbClr val="333333"/>
                </a:solidFill>
                <a:latin typeface="Courier New" pitchFamily="34" charset="0"/>
                <a:ea typeface="Courier New" pitchFamily="34" charset="-122"/>
                <a:cs typeface="Courier New" pitchFamily="34" charset="-120"/>
              </a:rPr>
              <a:t>h_prev = np.zeros((1, hidden_dim))
C_prev = np.zeros((1, hidden_dim))
y_preds = []
for t in range(T):
    x_t = X[t]
    I = sigmoid(x_t @ Wxi + h_prev @ Whi + bi)
    F = sigmoid(x_t @ Wxf + h_prev @ Whf + bf)
    O = sigmoid(x_t @ Wxo + h_prev @ Who + bo)
    C_tilde = np.tanh(x_t @ Wxc + h_prev @ Whc + bc)
    C_prev = F * C_prev + I * C_tilde
    h_prev = O * np.tanh(C_prev)
    y_t = h_prev @ Wy + by
    y_preds.append(y_t)
</a:t>
            </a:r>
            <a:endParaRPr lang="en-US" sz="1067" dirty="0"/>
          </a:p>
        </p:txBody>
      </p:sp>
      <p:sp>
        <p:nvSpPr>
          <p:cNvPr id="4" name="Text 2"/>
          <p:cNvSpPr/>
          <p:nvPr/>
        </p:nvSpPr>
        <p:spPr>
          <a:xfrm>
            <a:off x="7680960" y="1950720"/>
            <a:ext cx="4267200" cy="4389120"/>
          </a:xfrm>
          <a:prstGeom prst="rect">
            <a:avLst/>
          </a:prstGeom>
          <a:noFill/>
          <a:ln/>
        </p:spPr>
        <p:txBody>
          <a:bodyPr wrap="square" rtlCol="0" anchor="ctr"/>
          <a:lstStyle/>
          <a:p>
            <a:pPr marL="253994" indent="-253994">
              <a:lnSpc>
                <a:spcPts val="2133"/>
              </a:lnSpc>
              <a:spcAft>
                <a:spcPts val="480"/>
              </a:spcAft>
              <a:buSzPct val="100000"/>
              <a:buChar char="•"/>
            </a:pPr>
            <a:r>
              <a:rPr lang="en-US" sz="1600" dirty="0">
                <a:solidFill>
                  <a:srgbClr val="030A18"/>
                </a:solidFill>
              </a:rPr>
              <a:t>Separate parameters for each gate</a:t>
            </a:r>
            <a:endParaRPr lang="en-US" sz="1600" dirty="0"/>
          </a:p>
          <a:p>
            <a:pPr marL="253994" indent="-253994">
              <a:lnSpc>
                <a:spcPts val="2133"/>
              </a:lnSpc>
              <a:spcAft>
                <a:spcPts val="480"/>
              </a:spcAft>
              <a:buSzPct val="100000"/>
              <a:buChar char="•"/>
            </a:pPr>
            <a:r>
              <a:rPr lang="en-US" sz="1600" dirty="0">
                <a:solidFill>
                  <a:srgbClr val="030A18"/>
                </a:solidFill>
              </a:rPr>
              <a:t>Maintains both hidden state (hₜ) and cell state (Cₜ)</a:t>
            </a:r>
            <a:endParaRPr lang="en-US" sz="1600" dirty="0"/>
          </a:p>
          <a:p>
            <a:pPr marL="253994" indent="-253994">
              <a:lnSpc>
                <a:spcPts val="2133"/>
              </a:lnSpc>
              <a:spcAft>
                <a:spcPts val="480"/>
              </a:spcAft>
              <a:buSzPct val="100000"/>
              <a:buChar char="•"/>
            </a:pPr>
            <a:r>
              <a:rPr lang="en-US" sz="1600" dirty="0">
                <a:solidFill>
                  <a:srgbClr val="030A18"/>
                </a:solidFill>
              </a:rPr>
              <a:t>Uses elementwise operations to update the cell and hidden state</a:t>
            </a:r>
            <a:endParaRPr lang="en-US" sz="1600" dirty="0"/>
          </a:p>
          <a:p>
            <a:pPr marL="253994" indent="-253994">
              <a:lnSpc>
                <a:spcPts val="2133"/>
              </a:lnSpc>
              <a:spcAft>
                <a:spcPts val="480"/>
              </a:spcAft>
              <a:buSzPct val="100000"/>
              <a:buChar char="•"/>
            </a:pPr>
            <a:r>
              <a:rPr lang="en-US" sz="1600" dirty="0">
                <a:solidFill>
                  <a:srgbClr val="030A18"/>
                </a:solidFill>
              </a:rPr>
              <a:t>Nonlinearity: sigmoid for gates, tanh for candidate and cell output</a:t>
            </a:r>
            <a:endParaRPr lang="en-US" sz="1600" dirty="0"/>
          </a:p>
        </p:txBody>
      </p:sp>
      <p:sp>
        <p:nvSpPr>
          <p:cNvPr id="5" name="Text 3"/>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[3]</a:t>
            </a:r>
            <a:r>
              <a:rPr lang="en-US" sz="800" dirty="0">
                <a:solidFill>
                  <a:srgbClr val="000000"/>
                </a:solidFill>
              </a:rPr>
              <a:t>   </a:t>
            </a:r>
            <a:r>
              <a:rPr lang="en-US" sz="800" u="sng" dirty="0">
                <a:solidFill>
                  <a:srgbClr val="0000FF"/>
                </a:solidFill>
                <a:hlinkClick r:id="rId4"/>
              </a:rPr>
              <a:t>[4]</a:t>
            </a:r>
            <a:r>
              <a:rPr lang="en-US" sz="800" dirty="0">
                <a:solidFill>
                  <a:srgbClr val="000000"/>
                </a:solidFill>
              </a:rPr>
              <a:t>   </a:t>
            </a:r>
            <a:r>
              <a:rPr lang="en-US" sz="800" u="sng" dirty="0">
                <a:solidFill>
                  <a:srgbClr val="0000FF"/>
                </a:solidFill>
                <a:hlinkClick r:id="rId5"/>
              </a:rPr>
              <a:t>[5]</a:t>
            </a:r>
            <a:r>
              <a:rPr lang="en-US" sz="800" dirty="0">
                <a:solidFill>
                  <a:srgbClr val="000000"/>
                </a:solidFill>
              </a:rPr>
              <a:t>   </a:t>
            </a:r>
            <a:r>
              <a:rPr lang="en-US" sz="800" u="sng" dirty="0">
                <a:solidFill>
                  <a:srgbClr val="0000FF"/>
                </a:solidFill>
                <a:hlinkClick r:id="rId6"/>
              </a:rPr>
              <a:t>[6]</a:t>
            </a:r>
            <a:endParaRPr lang="en-US" sz="8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LSTM Training &amp; Predictions</a:t>
            </a:r>
            <a:endParaRPr lang="en-US" sz="3200" dirty="0"/>
          </a:p>
        </p:txBody>
      </p:sp>
      <p:sp>
        <p:nvSpPr>
          <p:cNvPr id="3" name="Text 1"/>
          <p:cNvSpPr/>
          <p:nvPr/>
        </p:nvSpPr>
        <p:spPr>
          <a:xfrm>
            <a:off x="609600" y="1828800"/>
            <a:ext cx="6461760" cy="4389120"/>
          </a:xfrm>
          <a:prstGeom prst="rect">
            <a:avLst/>
          </a:prstGeom>
          <a:noFill/>
          <a:ln/>
        </p:spPr>
        <p:txBody>
          <a:bodyPr wrap="square" rtlCol="0" anchor="ctr"/>
          <a:lstStyle/>
          <a:p>
            <a:pPr>
              <a:lnSpc>
                <a:spcPts val="2133"/>
              </a:lnSpc>
            </a:pPr>
            <a:r>
              <a:rPr lang="en-US" sz="2133" b="1" dirty="0">
                <a:solidFill>
                  <a:srgbClr val="030A18"/>
                </a:solidFill>
              </a:rPr>
              <a:t>Training strategy
</a:t>
            </a:r>
            <a:r>
              <a:rPr lang="en-US" sz="1600" dirty="0">
                <a:solidFill>
                  <a:srgbClr val="030A18"/>
                </a:solidFill>
              </a:rPr>
              <a:t>Use gradient descent and backpropagation through time to update all gate parameters.
</a:t>
            </a:r>
            <a:r>
              <a:rPr lang="en-US" sz="2133" b="1" dirty="0">
                <a:solidFill>
                  <a:srgbClr val="030A18"/>
                </a:solidFill>
              </a:rPr>
              <a:t>Predictions
</a:t>
            </a:r>
            <a:r>
              <a:rPr lang="en-US" sz="1600" dirty="0">
                <a:solidFill>
                  <a:srgbClr val="030A18"/>
                </a:solidFill>
              </a:rPr>
              <a:t>The LSTM learns to follow the general trend of the weather variables and reduce forecasting error over time.</a:t>
            </a:r>
            <a:endParaRPr lang="en-US" sz="2133" dirty="0"/>
          </a:p>
        </p:txBody>
      </p:sp>
      <p:graphicFrame>
        <p:nvGraphicFramePr>
          <p:cNvPr id="4" name="Chart 0"/>
          <p:cNvGraphicFramePr/>
          <p:nvPr/>
        </p:nvGraphicFramePr>
        <p:xfrm>
          <a:off x="7559040" y="2438400"/>
          <a:ext cx="4267200" cy="3048000"/>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2"/>
          <p:cNvSpPr/>
          <p:nvPr/>
        </p:nvSpPr>
        <p:spPr>
          <a:xfrm>
            <a:off x="7559040" y="5608320"/>
            <a:ext cx="4267200" cy="609600"/>
          </a:xfrm>
          <a:prstGeom prst="rect">
            <a:avLst/>
          </a:prstGeom>
          <a:noFill/>
          <a:ln/>
        </p:spPr>
        <p:txBody>
          <a:bodyPr wrap="square" rtlCol="0" anchor="ctr"/>
          <a:lstStyle/>
          <a:p>
            <a:r>
              <a:rPr lang="en-US" sz="1067" i="1" dirty="0">
                <a:solidFill>
                  <a:srgbClr val="666666"/>
                </a:solidFill>
              </a:rPr>
              <a:t>*Similar charts can be drawn for rainfall and humidity.*</a:t>
            </a:r>
            <a:endParaRPr lang="en-US" sz="1067" dirty="0"/>
          </a:p>
        </p:txBody>
      </p:sp>
      <p:sp>
        <p:nvSpPr>
          <p:cNvPr id="6" name="Text 3"/>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4"/>
              </a:rPr>
              <a:t>[3]</a:t>
            </a:r>
            <a:r>
              <a:rPr lang="en-US" sz="800" dirty="0">
                <a:solidFill>
                  <a:srgbClr val="000000"/>
                </a:solidFill>
              </a:rPr>
              <a:t>   </a:t>
            </a:r>
            <a:r>
              <a:rPr lang="en-US" sz="800" u="sng" dirty="0">
                <a:solidFill>
                  <a:srgbClr val="0000FF"/>
                </a:solidFill>
                <a:hlinkClick r:id="rId5"/>
              </a:rPr>
              <a:t>[4]</a:t>
            </a:r>
            <a:r>
              <a:rPr lang="en-US" sz="800" dirty="0">
                <a:solidFill>
                  <a:srgbClr val="000000"/>
                </a:solidFill>
              </a:rPr>
              <a:t>   </a:t>
            </a:r>
            <a:r>
              <a:rPr lang="en-US" sz="800" u="sng" dirty="0">
                <a:solidFill>
                  <a:srgbClr val="0000FF"/>
                </a:solidFill>
                <a:hlinkClick r:id="rId6"/>
              </a:rPr>
              <a:t>[5]</a:t>
            </a:r>
            <a:r>
              <a:rPr lang="en-US" sz="800" dirty="0">
                <a:solidFill>
                  <a:srgbClr val="000000"/>
                </a:solidFill>
              </a:rPr>
              <a:t>   </a:t>
            </a:r>
            <a:r>
              <a:rPr lang="en-US" sz="800" u="sng" dirty="0">
                <a:solidFill>
                  <a:srgbClr val="0000FF"/>
                </a:solidFill>
                <a:hlinkClick r:id="rId7"/>
              </a:rPr>
              <a:t>[6]</a:t>
            </a:r>
            <a:endParaRPr lang="en-US" sz="8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BCD2E-CCE6-5C58-BD47-638FA2E4525B}"/>
              </a:ext>
            </a:extLst>
          </p:cNvPr>
          <p:cNvSpPr>
            <a:spLocks noGrp="1"/>
          </p:cNvSpPr>
          <p:nvPr>
            <p:ph type="title"/>
          </p:nvPr>
        </p:nvSpPr>
        <p:spPr/>
        <p:txBody>
          <a:bodyPr/>
          <a:lstStyle/>
          <a:p>
            <a:r>
              <a:rPr lang="en-US" dirty="0"/>
              <a:t>This class: recurrent NNs</a:t>
            </a:r>
          </a:p>
        </p:txBody>
      </p:sp>
      <p:sp>
        <p:nvSpPr>
          <p:cNvPr id="3" name="Content Placeholder 2">
            <a:extLst>
              <a:ext uri="{FF2B5EF4-FFF2-40B4-BE49-F238E27FC236}">
                <a16:creationId xmlns:a16="http://schemas.microsoft.com/office/drawing/2014/main" id="{44CA97C9-B9DB-169D-4540-562B92298F3C}"/>
              </a:ext>
            </a:extLst>
          </p:cNvPr>
          <p:cNvSpPr>
            <a:spLocks noGrp="1"/>
          </p:cNvSpPr>
          <p:nvPr>
            <p:ph sz="half" idx="1"/>
          </p:nvPr>
        </p:nvSpPr>
        <p:spPr/>
        <p:txBody>
          <a:bodyPr>
            <a:normAutofit/>
          </a:bodyPr>
          <a:lstStyle/>
          <a:p>
            <a:r>
              <a:rPr lang="en-US" dirty="0"/>
              <a:t>Go from deep learning to recurrent neural networks</a:t>
            </a:r>
          </a:p>
          <a:p>
            <a:r>
              <a:rPr lang="en-US" dirty="0"/>
              <a:t>Learn about Long Short-Term Memory Networks (LSTMs)</a:t>
            </a:r>
          </a:p>
          <a:p>
            <a:r>
              <a:rPr lang="en-US" dirty="0"/>
              <a:t>Predict the weather!</a:t>
            </a:r>
          </a:p>
        </p:txBody>
      </p:sp>
      <p:sp>
        <p:nvSpPr>
          <p:cNvPr id="4" name="Slide Number Placeholder 3">
            <a:extLst>
              <a:ext uri="{FF2B5EF4-FFF2-40B4-BE49-F238E27FC236}">
                <a16:creationId xmlns:a16="http://schemas.microsoft.com/office/drawing/2014/main" id="{D8DED1C5-3E0F-6088-5498-20F37CAADF97}"/>
              </a:ext>
            </a:extLst>
          </p:cNvPr>
          <p:cNvSpPr>
            <a:spLocks noGrp="1"/>
          </p:cNvSpPr>
          <p:nvPr>
            <p:ph type="sldNum" sz="quarter" idx="12"/>
          </p:nvPr>
        </p:nvSpPr>
        <p:spPr/>
        <p:txBody>
          <a:bodyPr/>
          <a:lstStyle/>
          <a:p>
            <a:fld id="{8E65201D-48DB-3B45-ABC2-018B1E66F34C}" type="slidenum">
              <a:rPr lang="en-US" smtClean="0"/>
              <a:t>2</a:t>
            </a:fld>
            <a:endParaRPr lang="en-US"/>
          </a:p>
        </p:txBody>
      </p:sp>
      <p:pic>
        <p:nvPicPr>
          <p:cNvPr id="6" name="Image 0" descr="/home/oai/share/541952ee-87e4-427e-aa4a-ce634c3f4450.png">
            <a:extLst>
              <a:ext uri="{FF2B5EF4-FFF2-40B4-BE49-F238E27FC236}">
                <a16:creationId xmlns:a16="http://schemas.microsoft.com/office/drawing/2014/main" id="{B0FBE3AE-3909-96A7-2941-CF781ACDE4CC}"/>
              </a:ext>
            </a:extLst>
          </p:cNvPr>
          <p:cNvPicPr>
            <a:picLocks noGrp="1" noChangeAspect="1"/>
          </p:cNvPicPr>
          <p:nvPr>
            <p:ph sz="half" idx="2"/>
          </p:nvPr>
        </p:nvPicPr>
        <p:blipFill>
          <a:blip r:embed="rId2"/>
          <a:srcRect t="7778" b="7778"/>
          <a:stretch/>
        </p:blipFill>
        <p:spPr>
          <a:xfrm>
            <a:off x="6186536" y="1825625"/>
            <a:ext cx="5152927" cy="4351338"/>
          </a:xfrm>
          <a:prstGeom prst="rect">
            <a:avLst/>
          </a:prstGeom>
        </p:spPr>
      </p:pic>
    </p:spTree>
    <p:extLst>
      <p:ext uri="{BB962C8B-B14F-4D97-AF65-F5344CB8AC3E}">
        <p14:creationId xmlns:p14="http://schemas.microsoft.com/office/powerpoint/2010/main" val="7267907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RNN vs LSTM: A Comparison</a:t>
            </a:r>
            <a:endParaRPr lang="en-US" sz="3200" dirty="0"/>
          </a:p>
        </p:txBody>
      </p:sp>
      <p:graphicFrame>
        <p:nvGraphicFramePr>
          <p:cNvPr id="20" name="Table 0"/>
          <p:cNvGraphicFramePr>
            <a:graphicFrameLocks noGrp="1"/>
          </p:cNvGraphicFramePr>
          <p:nvPr/>
        </p:nvGraphicFramePr>
        <p:xfrm>
          <a:off x="609600" y="1950720"/>
          <a:ext cx="7315200" cy="3413760"/>
        </p:xfrm>
        <a:graphic>
          <a:graphicData uri="http://schemas.openxmlformats.org/drawingml/2006/table">
            <a:tbl>
              <a:tblPr/>
              <a:tblGrid>
                <a:gridCol w="2438400">
                  <a:extLst>
                    <a:ext uri="{9D8B030D-6E8A-4147-A177-3AD203B41FA5}">
                      <a16:colId xmlns:a16="http://schemas.microsoft.com/office/drawing/2014/main" val="20000"/>
                    </a:ext>
                  </a:extLst>
                </a:gridCol>
                <a:gridCol w="2438400">
                  <a:extLst>
                    <a:ext uri="{9D8B030D-6E8A-4147-A177-3AD203B41FA5}">
                      <a16:colId xmlns:a16="http://schemas.microsoft.com/office/drawing/2014/main" val="20001"/>
                    </a:ext>
                  </a:extLst>
                </a:gridCol>
                <a:gridCol w="2438400">
                  <a:extLst>
                    <a:ext uri="{9D8B030D-6E8A-4147-A177-3AD203B41FA5}">
                      <a16:colId xmlns:a16="http://schemas.microsoft.com/office/drawing/2014/main" val="20002"/>
                    </a:ext>
                  </a:extLst>
                </a:gridCol>
              </a:tblGrid>
              <a:tr h="568960">
                <a:tc>
                  <a:txBody>
                    <a:bodyPr/>
                    <a:lstStyle/>
                    <a:p>
                      <a:pPr marL="0" indent="0">
                        <a:buNone/>
                      </a:pP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5F5F5"/>
                    </a:solidFill>
                  </a:tcPr>
                </a:tc>
                <a:tc>
                  <a:txBody>
                    <a:bodyPr/>
                    <a:lstStyle/>
                    <a:p>
                      <a:pPr marL="0" indent="0">
                        <a:buNone/>
                      </a:pPr>
                      <a:r>
                        <a:rPr lang="en-US" sz="1100" b="1" dirty="0">
                          <a:solidFill>
                            <a:srgbClr val="030A18"/>
                          </a:solidFill>
                        </a:rPr>
                        <a:t>RNN</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5F5F5"/>
                    </a:solidFill>
                  </a:tcPr>
                </a:tc>
                <a:tc>
                  <a:txBody>
                    <a:bodyPr/>
                    <a:lstStyle/>
                    <a:p>
                      <a:pPr marL="0" indent="0">
                        <a:buNone/>
                      </a:pPr>
                      <a:r>
                        <a:rPr lang="en-US" sz="1100" b="1" dirty="0">
                          <a:solidFill>
                            <a:srgbClr val="030A18"/>
                          </a:solidFill>
                        </a:rPr>
                        <a:t>LSTM</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5F5F5"/>
                    </a:solidFill>
                  </a:tcPr>
                </a:tc>
                <a:extLst>
                  <a:ext uri="{0D108BD9-81ED-4DB2-BD59-A6C34878D82A}">
                    <a16:rowId xmlns:a16="http://schemas.microsoft.com/office/drawing/2014/main" val="10000"/>
                  </a:ext>
                </a:extLst>
              </a:tr>
              <a:tr h="568960">
                <a:tc>
                  <a:txBody>
                    <a:bodyPr/>
                    <a:lstStyle/>
                    <a:p>
                      <a:pPr marL="0" indent="0">
                        <a:buNone/>
                      </a:pPr>
                      <a:r>
                        <a:rPr lang="en-US" sz="1100" b="1" dirty="0">
                          <a:solidFill>
                            <a:srgbClr val="030A18"/>
                          </a:solidFill>
                        </a:rPr>
                        <a:t>Memory</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tc>
                  <a:txBody>
                    <a:bodyPr/>
                    <a:lstStyle/>
                    <a:p>
                      <a:pPr marL="0" indent="0">
                        <a:buNone/>
                      </a:pPr>
                      <a:r>
                        <a:rPr lang="en-US" sz="1100" dirty="0">
                          <a:solidFill>
                            <a:srgbClr val="030A18"/>
                          </a:solidFill>
                        </a:rPr>
                        <a:t>Single hidden state hₜ</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tc>
                  <a:txBody>
                    <a:bodyPr/>
                    <a:lstStyle/>
                    <a:p>
                      <a:pPr marL="0" indent="0">
                        <a:buNone/>
                      </a:pPr>
                      <a:r>
                        <a:rPr lang="en-US" sz="1100" dirty="0">
                          <a:solidFill>
                            <a:srgbClr val="030A18"/>
                          </a:solidFill>
                        </a:rPr>
                        <a:t>Hidden state hₜ and cell state Cₜ</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1"/>
                  </a:ext>
                </a:extLst>
              </a:tr>
              <a:tr h="568960">
                <a:tc>
                  <a:txBody>
                    <a:bodyPr/>
                    <a:lstStyle/>
                    <a:p>
                      <a:pPr marL="0" indent="0">
                        <a:buNone/>
                      </a:pPr>
                      <a:r>
                        <a:rPr lang="en-US" sz="1100" b="1" dirty="0">
                          <a:solidFill>
                            <a:srgbClr val="030A18"/>
                          </a:solidFill>
                        </a:rPr>
                        <a:t>Gates</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tc>
                  <a:txBody>
                    <a:bodyPr/>
                    <a:lstStyle/>
                    <a:p>
                      <a:pPr marL="0" indent="0">
                        <a:buNone/>
                      </a:pPr>
                      <a:r>
                        <a:rPr lang="en-US" sz="1100" dirty="0">
                          <a:solidFill>
                            <a:srgbClr val="030A18"/>
                          </a:solidFill>
                        </a:rPr>
                        <a:t>None</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tc>
                  <a:txBody>
                    <a:bodyPr/>
                    <a:lstStyle/>
                    <a:p>
                      <a:pPr marL="0" indent="0">
                        <a:buNone/>
                      </a:pPr>
                      <a:r>
                        <a:rPr lang="en-US" sz="1100" dirty="0">
                          <a:solidFill>
                            <a:srgbClr val="030A18"/>
                          </a:solidFill>
                        </a:rPr>
                        <a:t>Input, forget &amp; output gates</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2"/>
                  </a:ext>
                </a:extLst>
              </a:tr>
              <a:tr h="568960">
                <a:tc>
                  <a:txBody>
                    <a:bodyPr/>
                    <a:lstStyle/>
                    <a:p>
                      <a:pPr marL="0" indent="0">
                        <a:buNone/>
                      </a:pPr>
                      <a:r>
                        <a:rPr lang="en-US" sz="1100" b="1" dirty="0">
                          <a:solidFill>
                            <a:srgbClr val="030A18"/>
                          </a:solidFill>
                        </a:rPr>
                        <a:t>Vanishing gradient</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tc>
                  <a:txBody>
                    <a:bodyPr/>
                    <a:lstStyle/>
                    <a:p>
                      <a:pPr marL="0" indent="0">
                        <a:buNone/>
                      </a:pPr>
                      <a:r>
                        <a:rPr lang="en-US" sz="1100" dirty="0">
                          <a:solidFill>
                            <a:srgbClr val="030A18"/>
                          </a:solidFill>
                        </a:rPr>
                        <a:t>Severe</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tc>
                  <a:txBody>
                    <a:bodyPr/>
                    <a:lstStyle/>
                    <a:p>
                      <a:pPr marL="0" indent="0">
                        <a:buNone/>
                      </a:pPr>
                      <a:r>
                        <a:rPr lang="en-US" sz="1100" dirty="0">
                          <a:solidFill>
                            <a:srgbClr val="030A18"/>
                          </a:solidFill>
                        </a:rPr>
                        <a:t>Mitigated</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3"/>
                  </a:ext>
                </a:extLst>
              </a:tr>
              <a:tr h="568960">
                <a:tc>
                  <a:txBody>
                    <a:bodyPr/>
                    <a:lstStyle/>
                    <a:p>
                      <a:pPr marL="0" indent="0">
                        <a:buNone/>
                      </a:pPr>
                      <a:r>
                        <a:rPr lang="en-US" sz="1100" b="1" dirty="0">
                          <a:solidFill>
                            <a:srgbClr val="030A18"/>
                          </a:solidFill>
                        </a:rPr>
                        <a:t>Parameter count</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tc>
                  <a:txBody>
                    <a:bodyPr/>
                    <a:lstStyle/>
                    <a:p>
                      <a:pPr marL="0" indent="0">
                        <a:buNone/>
                      </a:pPr>
                      <a:r>
                        <a:rPr lang="en-US" sz="1100" dirty="0">
                          <a:solidFill>
                            <a:srgbClr val="030A18"/>
                          </a:solidFill>
                        </a:rPr>
                        <a:t>Fewer</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tc>
                  <a:txBody>
                    <a:bodyPr/>
                    <a:lstStyle/>
                    <a:p>
                      <a:pPr marL="0" indent="0">
                        <a:buNone/>
                      </a:pPr>
                      <a:r>
                        <a:rPr lang="en-US" sz="1100" dirty="0">
                          <a:solidFill>
                            <a:srgbClr val="030A18"/>
                          </a:solidFill>
                        </a:rPr>
                        <a:t>More due to multiple gates</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4"/>
                  </a:ext>
                </a:extLst>
              </a:tr>
              <a:tr h="568960">
                <a:tc>
                  <a:txBody>
                    <a:bodyPr/>
                    <a:lstStyle/>
                    <a:p>
                      <a:pPr marL="0" indent="0">
                        <a:buNone/>
                      </a:pPr>
                      <a:r>
                        <a:rPr lang="en-US" sz="1100" b="1" dirty="0">
                          <a:solidFill>
                            <a:srgbClr val="030A18"/>
                          </a:solidFill>
                        </a:rPr>
                        <a:t>Use cases</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tc>
                  <a:txBody>
                    <a:bodyPr/>
                    <a:lstStyle/>
                    <a:p>
                      <a:pPr marL="0" indent="0">
                        <a:buNone/>
                      </a:pPr>
                      <a:r>
                        <a:rPr lang="en-US" sz="1100" dirty="0">
                          <a:solidFill>
                            <a:srgbClr val="030A18"/>
                          </a:solidFill>
                        </a:rPr>
                        <a:t>Short sequences</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tc>
                  <a:txBody>
                    <a:bodyPr/>
                    <a:lstStyle/>
                    <a:p>
                      <a:pPr marL="0" indent="0">
                        <a:buNone/>
                      </a:pPr>
                      <a:r>
                        <a:rPr lang="en-US" sz="1100" dirty="0">
                          <a:solidFill>
                            <a:srgbClr val="030A18"/>
                          </a:solidFill>
                        </a:rPr>
                        <a:t>Long‑range dependencies</a:t>
                      </a:r>
                      <a:endParaRPr lang="en-US" sz="1100" dirty="0"/>
                    </a:p>
                  </a:txBody>
                  <a:tcPr marL="121920" marR="121920" marT="60960" marB="60960"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
        <p:nvSpPr>
          <p:cNvPr id="4" name="Text 1"/>
          <p:cNvSpPr/>
          <p:nvPr/>
        </p:nvSpPr>
        <p:spPr>
          <a:xfrm>
            <a:off x="8168640" y="2682240"/>
            <a:ext cx="3901440" cy="3048000"/>
          </a:xfrm>
          <a:prstGeom prst="rect">
            <a:avLst/>
          </a:prstGeom>
          <a:noFill/>
          <a:ln/>
        </p:spPr>
        <p:txBody>
          <a:bodyPr wrap="square" rtlCol="0" anchor="ctr"/>
          <a:lstStyle/>
          <a:p>
            <a:pPr marL="253994" indent="-253994">
              <a:lnSpc>
                <a:spcPts val="2133"/>
              </a:lnSpc>
              <a:spcAft>
                <a:spcPts val="480"/>
              </a:spcAft>
              <a:buSzPct val="100000"/>
              <a:buChar char="•"/>
            </a:pPr>
            <a:r>
              <a:rPr lang="en-US" sz="1600" dirty="0">
                <a:solidFill>
                  <a:srgbClr val="030A18"/>
                </a:solidFill>
              </a:rPr>
              <a:t>LSTMs trade computational efficiency for better performance on long sequences.</a:t>
            </a:r>
            <a:endParaRPr lang="en-US" sz="1600" dirty="0"/>
          </a:p>
          <a:p>
            <a:pPr marL="253994" indent="-253994">
              <a:lnSpc>
                <a:spcPts val="2133"/>
              </a:lnSpc>
              <a:spcAft>
                <a:spcPts val="480"/>
              </a:spcAft>
              <a:buSzPct val="100000"/>
              <a:buChar char="•"/>
            </a:pPr>
            <a:r>
              <a:rPr lang="en-US" sz="1600" dirty="0">
                <a:solidFill>
                  <a:srgbClr val="030A18"/>
                </a:solidFill>
              </a:rPr>
              <a:t>When sequence lengths are short, a simple RNN may suffice.</a:t>
            </a:r>
            <a:endParaRPr lang="en-US" sz="1600" dirty="0"/>
          </a:p>
          <a:p>
            <a:pPr marL="253994" indent="-253994">
              <a:lnSpc>
                <a:spcPts val="2133"/>
              </a:lnSpc>
              <a:spcAft>
                <a:spcPts val="480"/>
              </a:spcAft>
              <a:buSzPct val="100000"/>
              <a:buChar char="•"/>
            </a:pPr>
            <a:r>
              <a:rPr lang="en-US" sz="1600" dirty="0">
                <a:solidFill>
                  <a:srgbClr val="030A18"/>
                </a:solidFill>
              </a:rPr>
              <a:t>For very long sequences or parallelisable tasks, Transformer architectures might be preferred.</a:t>
            </a:r>
            <a:endParaRPr lang="en-US" sz="1600" dirty="0"/>
          </a:p>
        </p:txBody>
      </p:sp>
      <p:sp>
        <p:nvSpPr>
          <p:cNvPr id="5" name="Text 2"/>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[2]</a:t>
            </a:r>
            <a:r>
              <a:rPr lang="en-US" sz="800" dirty="0">
                <a:solidFill>
                  <a:srgbClr val="000000"/>
                </a:solidFill>
              </a:rPr>
              <a:t>   </a:t>
            </a:r>
            <a:r>
              <a:rPr lang="en-US" sz="800" u="sng" dirty="0">
                <a:solidFill>
                  <a:srgbClr val="0000FF"/>
                </a:solidFill>
                <a:hlinkClick r:id="rId4"/>
              </a:rPr>
              <a:t>[3]</a:t>
            </a:r>
            <a:endParaRPr lang="en-US" sz="8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Implementing LSTMs with Keras</a:t>
            </a:r>
            <a:endParaRPr lang="en-US" sz="3200" dirty="0"/>
          </a:p>
        </p:txBody>
      </p:sp>
      <p:sp>
        <p:nvSpPr>
          <p:cNvPr id="3" name="Text 1"/>
          <p:cNvSpPr/>
          <p:nvPr/>
        </p:nvSpPr>
        <p:spPr>
          <a:xfrm>
            <a:off x="609600" y="1950720"/>
            <a:ext cx="6827520" cy="4267200"/>
          </a:xfrm>
          <a:prstGeom prst="rect">
            <a:avLst/>
          </a:prstGeom>
          <a:noFill/>
          <a:ln/>
        </p:spPr>
        <p:txBody>
          <a:bodyPr wrap="square" rtlCol="0" anchor="ctr"/>
          <a:lstStyle/>
          <a:p>
            <a:r>
              <a:rPr lang="en-US" sz="1067" b="1" dirty="0">
                <a:solidFill>
                  <a:srgbClr val="333333"/>
                </a:solidFill>
                <a:latin typeface="Courier New" pitchFamily="34" charset="0"/>
                <a:ea typeface="Courier New" pitchFamily="34" charset="-122"/>
                <a:cs typeface="Courier New" pitchFamily="34" charset="-120"/>
              </a:rPr>
              <a:t>from tensorflow.keras.models import Sequential
from tensorflow.keras.layers import LSTM, Dense
</a:t>
            </a:r>
            <a:r>
              <a:rPr lang="en-US" sz="1067" dirty="0">
                <a:solidFill>
                  <a:srgbClr val="333333"/>
                </a:solidFill>
                <a:latin typeface="Courier New" pitchFamily="34" charset="0"/>
                <a:ea typeface="Courier New" pitchFamily="34" charset="-122"/>
                <a:cs typeface="Courier New" pitchFamily="34" charset="-120"/>
              </a:rPr>
              <a:t>model = Sequential()
model.add(LSTM(64, input_shape=(5, 3)))
model.add(Dense(3))
model.compile(optimizer="adam", loss="mse")
model.fit(X_train, y_train, epochs=50, batch_size=16)
</a:t>
            </a:r>
            <a:endParaRPr lang="en-US" sz="1067" dirty="0"/>
          </a:p>
        </p:txBody>
      </p:sp>
      <p:sp>
        <p:nvSpPr>
          <p:cNvPr id="4" name="Text 2"/>
          <p:cNvSpPr/>
          <p:nvPr/>
        </p:nvSpPr>
        <p:spPr>
          <a:xfrm>
            <a:off x="7680960" y="2194560"/>
            <a:ext cx="4267200" cy="4023360"/>
          </a:xfrm>
          <a:prstGeom prst="rect">
            <a:avLst/>
          </a:prstGeom>
          <a:noFill/>
          <a:ln/>
        </p:spPr>
        <p:txBody>
          <a:bodyPr wrap="square" rtlCol="0" anchor="ctr"/>
          <a:lstStyle/>
          <a:p>
            <a:pPr marL="253994" indent="-253994">
              <a:lnSpc>
                <a:spcPts val="2133"/>
              </a:lnSpc>
              <a:spcAft>
                <a:spcPts val="480"/>
              </a:spcAft>
              <a:buSzPct val="100000"/>
              <a:buChar char="•"/>
            </a:pPr>
            <a:r>
              <a:rPr lang="en-US" sz="1600" dirty="0">
                <a:solidFill>
                  <a:srgbClr val="030A18"/>
                </a:solidFill>
              </a:rPr>
              <a:t>Libraries provide optimized implementations of LSTM cells.</a:t>
            </a:r>
            <a:endParaRPr lang="en-US" sz="1600" dirty="0"/>
          </a:p>
          <a:p>
            <a:pPr marL="253994" indent="-253994">
              <a:lnSpc>
                <a:spcPts val="2133"/>
              </a:lnSpc>
              <a:spcAft>
                <a:spcPts val="480"/>
              </a:spcAft>
              <a:buSzPct val="100000"/>
              <a:buChar char="•"/>
            </a:pPr>
            <a:r>
              <a:rPr lang="en-US" sz="1600" dirty="0">
                <a:solidFill>
                  <a:srgbClr val="030A18"/>
                </a:solidFill>
              </a:rPr>
              <a:t>GPU acceleration and automatic differentiation simplify training.</a:t>
            </a:r>
            <a:endParaRPr lang="en-US" sz="1600" dirty="0"/>
          </a:p>
          <a:p>
            <a:pPr marL="253994" indent="-253994">
              <a:lnSpc>
                <a:spcPts val="2133"/>
              </a:lnSpc>
              <a:spcAft>
                <a:spcPts val="480"/>
              </a:spcAft>
              <a:buSzPct val="100000"/>
              <a:buChar char="•"/>
            </a:pPr>
            <a:r>
              <a:rPr lang="en-US" sz="1600" dirty="0">
                <a:solidFill>
                  <a:srgbClr val="030A18"/>
                </a:solidFill>
              </a:rPr>
              <a:t>High‑level APIs allow rapid experimentation and prototyping.</a:t>
            </a:r>
            <a:endParaRPr lang="en-US" sz="1600" dirty="0"/>
          </a:p>
        </p:txBody>
      </p:sp>
      <p:sp>
        <p:nvSpPr>
          <p:cNvPr id="5" name="Text 3"/>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[3]</a:t>
            </a:r>
            <a:endParaRPr lang="en-US" sz="8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Applications of Sequential Models</a:t>
            </a:r>
            <a:endParaRPr lang="en-US" sz="3200" dirty="0"/>
          </a:p>
        </p:txBody>
      </p:sp>
      <p:sp>
        <p:nvSpPr>
          <p:cNvPr id="3" name="Text 1"/>
          <p:cNvSpPr/>
          <p:nvPr/>
        </p:nvSpPr>
        <p:spPr>
          <a:xfrm>
            <a:off x="609600" y="1950720"/>
            <a:ext cx="6705600" cy="4632960"/>
          </a:xfrm>
          <a:prstGeom prst="rect">
            <a:avLst/>
          </a:prstGeom>
          <a:noFill/>
          <a:ln/>
        </p:spPr>
        <p:txBody>
          <a:bodyPr wrap="square" rtlCol="0" anchor="ctr"/>
          <a:lstStyle/>
          <a:p>
            <a:pPr marL="253994" indent="-253994">
              <a:lnSpc>
                <a:spcPts val="2133"/>
              </a:lnSpc>
              <a:spcAft>
                <a:spcPts val="480"/>
              </a:spcAft>
              <a:buSzPct val="100000"/>
              <a:buChar char="•"/>
            </a:pPr>
            <a:r>
              <a:rPr lang="en-US" sz="1600" dirty="0">
                <a:solidFill>
                  <a:srgbClr val="030A18"/>
                </a:solidFill>
              </a:rPr>
              <a:t>Natural language processing: language modelling, machine translation, sentiment analysis</a:t>
            </a:r>
            <a:endParaRPr lang="en-US" sz="1600" dirty="0"/>
          </a:p>
          <a:p>
            <a:pPr marL="253994" indent="-253994">
              <a:lnSpc>
                <a:spcPts val="2133"/>
              </a:lnSpc>
              <a:spcAft>
                <a:spcPts val="480"/>
              </a:spcAft>
              <a:buSzPct val="100000"/>
              <a:buChar char="•"/>
            </a:pPr>
            <a:r>
              <a:rPr lang="en-US" sz="1600" dirty="0">
                <a:solidFill>
                  <a:srgbClr val="030A18"/>
                </a:solidFill>
              </a:rPr>
              <a:t>Speech recognition and synthesis</a:t>
            </a:r>
            <a:endParaRPr lang="en-US" sz="1600" dirty="0"/>
          </a:p>
          <a:p>
            <a:pPr marL="253994" indent="-253994">
              <a:lnSpc>
                <a:spcPts val="2133"/>
              </a:lnSpc>
              <a:spcAft>
                <a:spcPts val="480"/>
              </a:spcAft>
              <a:buSzPct val="100000"/>
              <a:buChar char="•"/>
            </a:pPr>
            <a:r>
              <a:rPr lang="en-US" sz="1600" dirty="0">
                <a:solidFill>
                  <a:srgbClr val="030A18"/>
                </a:solidFill>
              </a:rPr>
              <a:t>Time‑series forecasting (weather, finance, IoT)</a:t>
            </a:r>
            <a:endParaRPr lang="en-US" sz="1600" dirty="0"/>
          </a:p>
          <a:p>
            <a:pPr marL="253994" indent="-253994">
              <a:lnSpc>
                <a:spcPts val="2133"/>
              </a:lnSpc>
              <a:spcAft>
                <a:spcPts val="480"/>
              </a:spcAft>
              <a:buSzPct val="100000"/>
              <a:buChar char="•"/>
            </a:pPr>
            <a:r>
              <a:rPr lang="en-US" sz="1600" dirty="0">
                <a:solidFill>
                  <a:srgbClr val="030A18"/>
                </a:solidFill>
              </a:rPr>
              <a:t>Biological sequence analysis: DNA/RNA modelling</a:t>
            </a:r>
            <a:endParaRPr lang="en-US" sz="1600" dirty="0"/>
          </a:p>
          <a:p>
            <a:pPr marL="253994" indent="-253994">
              <a:lnSpc>
                <a:spcPts val="2133"/>
              </a:lnSpc>
              <a:spcAft>
                <a:spcPts val="480"/>
              </a:spcAft>
              <a:buSzPct val="100000"/>
              <a:buChar char="•"/>
            </a:pPr>
            <a:r>
              <a:rPr lang="en-US" sz="1600" dirty="0">
                <a:solidFill>
                  <a:srgbClr val="030A18"/>
                </a:solidFill>
              </a:rPr>
              <a:t>Music generation and audio signal processing</a:t>
            </a:r>
            <a:endParaRPr lang="en-US" sz="1600" dirty="0"/>
          </a:p>
        </p:txBody>
      </p:sp>
      <p:pic>
        <p:nvPicPr>
          <p:cNvPr id="4"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34400" y="2682240"/>
            <a:ext cx="1219200" cy="1219200"/>
          </a:xfrm>
          <a:prstGeom prst="rect">
            <a:avLst/>
          </a:prstGeom>
        </p:spPr>
      </p:pic>
      <p:sp>
        <p:nvSpPr>
          <p:cNvPr id="5" name="Text 2"/>
          <p:cNvSpPr/>
          <p:nvPr/>
        </p:nvSpPr>
        <p:spPr>
          <a:xfrm>
            <a:off x="8534400" y="4023360"/>
            <a:ext cx="3657600" cy="1463040"/>
          </a:xfrm>
          <a:prstGeom prst="rect">
            <a:avLst/>
          </a:prstGeom>
          <a:noFill/>
          <a:ln/>
        </p:spPr>
        <p:txBody>
          <a:bodyPr wrap="square" rtlCol="0" anchor="ctr"/>
          <a:lstStyle/>
          <a:p>
            <a:r>
              <a:rPr lang="en-US" sz="2133" dirty="0">
                <a:solidFill>
                  <a:srgbClr val="030A18"/>
                </a:solidFill>
              </a:rPr>
              <a:t>RNN &amp; LSTM power sequential tasks</a:t>
            </a:r>
            <a:endParaRPr lang="en-US" sz="2133" dirty="0"/>
          </a:p>
        </p:txBody>
      </p:sp>
      <p:sp>
        <p:nvSpPr>
          <p:cNvPr id="6" name="Text 3"/>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5"/>
              </a:rPr>
              <a:t>[1]</a:t>
            </a:r>
            <a:endParaRPr lang="en-US" sz="8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Beyond LSTM: GRUs &amp; Transformers</a:t>
            </a:r>
            <a:endParaRPr lang="en-US" sz="3200" dirty="0"/>
          </a:p>
        </p:txBody>
      </p:sp>
      <p:sp>
        <p:nvSpPr>
          <p:cNvPr id="3" name="Text 1"/>
          <p:cNvSpPr/>
          <p:nvPr/>
        </p:nvSpPr>
        <p:spPr>
          <a:xfrm>
            <a:off x="609600" y="1706880"/>
            <a:ext cx="7559040" cy="4632960"/>
          </a:xfrm>
          <a:prstGeom prst="rect">
            <a:avLst/>
          </a:prstGeom>
          <a:noFill/>
          <a:ln/>
        </p:spPr>
        <p:txBody>
          <a:bodyPr wrap="square" rtlCol="0" anchor="ctr"/>
          <a:lstStyle/>
          <a:p>
            <a:pPr>
              <a:lnSpc>
                <a:spcPts val="2133"/>
              </a:lnSpc>
            </a:pPr>
            <a:r>
              <a:rPr lang="en-US" sz="2133" b="1" dirty="0">
                <a:solidFill>
                  <a:srgbClr val="030A18"/>
                </a:solidFill>
              </a:rPr>
              <a:t>Gated Recurrent Unit (GRU)
</a:t>
            </a:r>
            <a:r>
              <a:rPr lang="en-US" sz="1600" dirty="0">
                <a:solidFill>
                  <a:srgbClr val="030A18"/>
                </a:solidFill>
              </a:rPr>
              <a:t>Simplified version of LSTM with fewer gates (update and reset). Competitive performance with fewer parameters.
</a:t>
            </a:r>
            <a:r>
              <a:rPr lang="en-US" sz="2133" b="1" dirty="0">
                <a:solidFill>
                  <a:srgbClr val="030A18"/>
                </a:solidFill>
              </a:rPr>
              <a:t>Bidirectional RNN/LSTM
</a:t>
            </a:r>
            <a:r>
              <a:rPr lang="en-US" sz="1600" dirty="0">
                <a:solidFill>
                  <a:srgbClr val="030A18"/>
                </a:solidFill>
              </a:rPr>
              <a:t>Processes sequences forwards and backwards to capture past and future context.
</a:t>
            </a:r>
            <a:r>
              <a:rPr lang="en-US" sz="2133" b="1" dirty="0">
                <a:solidFill>
                  <a:srgbClr val="030A18"/>
                </a:solidFill>
              </a:rPr>
              <a:t>Transformers
</a:t>
            </a:r>
            <a:r>
              <a:rPr lang="en-US" sz="1600" dirty="0">
                <a:solidFill>
                  <a:srgbClr val="030A18"/>
                </a:solidFill>
              </a:rPr>
              <a:t>Self‑attention mechanisms remove recurrence entirely, enabling parallel processing and better long‑range modelling.</a:t>
            </a:r>
            <a:endParaRPr lang="en-US" sz="2133" dirty="0"/>
          </a:p>
        </p:txBody>
      </p:sp>
      <p:sp>
        <p:nvSpPr>
          <p:cNvPr id="4" name="Shape 2"/>
          <p:cNvSpPr/>
          <p:nvPr/>
        </p:nvSpPr>
        <p:spPr>
          <a:xfrm>
            <a:off x="9144000" y="2804160"/>
            <a:ext cx="2438400" cy="121920"/>
          </a:xfrm>
          <a:prstGeom prst="rightArrow">
            <a:avLst/>
          </a:prstGeom>
          <a:solidFill>
            <a:srgbClr val="A3B9D9"/>
          </a:solidFill>
          <a:ln w="12700">
            <a:solidFill>
              <a:srgbClr val="A3B9D9"/>
            </a:solidFill>
            <a:prstDash val="solid"/>
          </a:ln>
        </p:spPr>
        <p:txBody>
          <a:bodyPr/>
          <a:lstStyle/>
          <a:p>
            <a:endParaRPr sz="2400"/>
          </a:p>
        </p:txBody>
      </p:sp>
      <p:sp>
        <p:nvSpPr>
          <p:cNvPr id="5" name="Shape 3"/>
          <p:cNvSpPr/>
          <p:nvPr/>
        </p:nvSpPr>
        <p:spPr>
          <a:xfrm>
            <a:off x="9144000" y="3413760"/>
            <a:ext cx="2438400" cy="121920"/>
          </a:xfrm>
          <a:prstGeom prst="rightArrow">
            <a:avLst/>
          </a:prstGeom>
          <a:solidFill>
            <a:srgbClr val="A3B9D9"/>
          </a:solidFill>
          <a:ln w="12700">
            <a:solidFill>
              <a:srgbClr val="A3B9D9"/>
            </a:solidFill>
            <a:prstDash val="solid"/>
          </a:ln>
        </p:spPr>
        <p:txBody>
          <a:bodyPr/>
          <a:lstStyle/>
          <a:p>
            <a:endParaRPr sz="2400"/>
          </a:p>
        </p:txBody>
      </p:sp>
      <p:sp>
        <p:nvSpPr>
          <p:cNvPr id="6" name="Shape 4"/>
          <p:cNvSpPr/>
          <p:nvPr/>
        </p:nvSpPr>
        <p:spPr>
          <a:xfrm>
            <a:off x="9144000" y="4023360"/>
            <a:ext cx="2438400" cy="121920"/>
          </a:xfrm>
          <a:prstGeom prst="rightArrow">
            <a:avLst/>
          </a:prstGeom>
          <a:solidFill>
            <a:srgbClr val="A3B9D9"/>
          </a:solidFill>
          <a:ln w="12700">
            <a:solidFill>
              <a:srgbClr val="A3B9D9"/>
            </a:solidFill>
            <a:prstDash val="solid"/>
          </a:ln>
        </p:spPr>
        <p:txBody>
          <a:bodyPr/>
          <a:lstStyle/>
          <a:p>
            <a:endParaRPr sz="2400"/>
          </a:p>
        </p:txBody>
      </p:sp>
      <p:sp>
        <p:nvSpPr>
          <p:cNvPr id="7" name="Text 5"/>
          <p:cNvSpPr/>
          <p:nvPr/>
        </p:nvSpPr>
        <p:spPr>
          <a:xfrm>
            <a:off x="9144000" y="4389120"/>
            <a:ext cx="2438400" cy="365760"/>
          </a:xfrm>
          <a:prstGeom prst="rect">
            <a:avLst/>
          </a:prstGeom>
          <a:noFill/>
          <a:ln/>
        </p:spPr>
        <p:txBody>
          <a:bodyPr wrap="square" rtlCol="0" anchor="ctr"/>
          <a:lstStyle/>
          <a:p>
            <a:pPr algn="ctr"/>
            <a:r>
              <a:rPr lang="en-US" sz="1067" dirty="0">
                <a:solidFill>
                  <a:srgbClr val="030A18"/>
                </a:solidFill>
              </a:rPr>
              <a:t>Attention</a:t>
            </a:r>
            <a:endParaRPr lang="en-US" sz="1067" dirty="0"/>
          </a:p>
        </p:txBody>
      </p:sp>
      <p:sp>
        <p:nvSpPr>
          <p:cNvPr id="8" name="Text 6"/>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[2]</a:t>
            </a:r>
            <a:endParaRPr lang="en-US" sz="8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Practical Tips &amp; Considerations</a:t>
            </a:r>
            <a:endParaRPr lang="en-US" sz="3200" dirty="0"/>
          </a:p>
        </p:txBody>
      </p:sp>
      <p:sp>
        <p:nvSpPr>
          <p:cNvPr id="3" name="Text 1"/>
          <p:cNvSpPr/>
          <p:nvPr/>
        </p:nvSpPr>
        <p:spPr>
          <a:xfrm>
            <a:off x="609600" y="1828800"/>
            <a:ext cx="11582400" cy="4632960"/>
          </a:xfrm>
          <a:prstGeom prst="rect">
            <a:avLst/>
          </a:prstGeom>
          <a:noFill/>
          <a:ln/>
        </p:spPr>
        <p:txBody>
          <a:bodyPr wrap="square" rtlCol="0" anchor="ctr"/>
          <a:lstStyle/>
          <a:p>
            <a:pPr marL="253994" indent="-253994">
              <a:lnSpc>
                <a:spcPts val="2133"/>
              </a:lnSpc>
              <a:spcAft>
                <a:spcPts val="480"/>
              </a:spcAft>
              <a:buSzPct val="100000"/>
              <a:buChar char="•"/>
            </a:pPr>
            <a:r>
              <a:rPr lang="en-US" sz="1600" dirty="0">
                <a:solidFill>
                  <a:srgbClr val="030A18"/>
                </a:solidFill>
              </a:rPr>
              <a:t>Normalize and scale your inputs to accelerate convergence.</a:t>
            </a:r>
            <a:endParaRPr lang="en-US" sz="1600" dirty="0"/>
          </a:p>
          <a:p>
            <a:pPr marL="253994" indent="-253994">
              <a:lnSpc>
                <a:spcPts val="2133"/>
              </a:lnSpc>
              <a:spcAft>
                <a:spcPts val="480"/>
              </a:spcAft>
              <a:buSzPct val="100000"/>
              <a:buChar char="•"/>
            </a:pPr>
            <a:r>
              <a:rPr lang="en-US" sz="1600" dirty="0">
                <a:solidFill>
                  <a:srgbClr val="030A18"/>
                </a:solidFill>
              </a:rPr>
              <a:t>Choose sequence length based on the task’s temporal dependencies.</a:t>
            </a:r>
            <a:endParaRPr lang="en-US" sz="1600" dirty="0"/>
          </a:p>
          <a:p>
            <a:pPr marL="253994" indent="-253994">
              <a:lnSpc>
                <a:spcPts val="2133"/>
              </a:lnSpc>
              <a:spcAft>
                <a:spcPts val="480"/>
              </a:spcAft>
              <a:buSzPct val="100000"/>
              <a:buChar char="•"/>
            </a:pPr>
            <a:r>
              <a:rPr lang="en-US" sz="1600" dirty="0">
                <a:solidFill>
                  <a:srgbClr val="030A18"/>
                </a:solidFill>
              </a:rPr>
              <a:t>Use regularization (dropout, L2) and gradient clipping to prevent overfitting and exploding gradients.</a:t>
            </a:r>
            <a:endParaRPr lang="en-US" sz="1600" dirty="0"/>
          </a:p>
          <a:p>
            <a:pPr marL="253994" indent="-253994">
              <a:lnSpc>
                <a:spcPts val="2133"/>
              </a:lnSpc>
              <a:spcAft>
                <a:spcPts val="480"/>
              </a:spcAft>
              <a:buSzPct val="100000"/>
              <a:buChar char="•"/>
            </a:pPr>
            <a:r>
              <a:rPr lang="en-US" sz="1600" dirty="0">
                <a:solidFill>
                  <a:srgbClr val="030A18"/>
                </a:solidFill>
              </a:rPr>
              <a:t>Monitor training/validation curves to detect underfitting or overfitting.</a:t>
            </a:r>
            <a:endParaRPr lang="en-US" sz="1600" dirty="0"/>
          </a:p>
          <a:p>
            <a:pPr marL="253994" indent="-253994">
              <a:lnSpc>
                <a:spcPts val="2133"/>
              </a:lnSpc>
              <a:spcAft>
                <a:spcPts val="480"/>
              </a:spcAft>
              <a:buSzPct val="100000"/>
              <a:buChar char="•"/>
            </a:pPr>
            <a:r>
              <a:rPr lang="en-US" sz="1600" dirty="0">
                <a:solidFill>
                  <a:srgbClr val="030A18"/>
                </a:solidFill>
              </a:rPr>
              <a:t>Experiment with GRUs, bi‑directional layers and Transformers when appropriate.</a:t>
            </a:r>
            <a:endParaRPr lang="en-US" sz="1600" dirty="0"/>
          </a:p>
        </p:txBody>
      </p:sp>
      <p:sp>
        <p:nvSpPr>
          <p:cNvPr id="4" name="Text 2"/>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[2]</a:t>
            </a:r>
            <a:endParaRPr lang="en-US" sz="8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Summary &amp; Takeaways</a:t>
            </a:r>
            <a:endParaRPr lang="en-US" sz="3200" dirty="0"/>
          </a:p>
        </p:txBody>
      </p:sp>
      <p:sp>
        <p:nvSpPr>
          <p:cNvPr id="3" name="Text 1"/>
          <p:cNvSpPr/>
          <p:nvPr/>
        </p:nvSpPr>
        <p:spPr>
          <a:xfrm>
            <a:off x="609600" y="1950720"/>
            <a:ext cx="11582400" cy="4632960"/>
          </a:xfrm>
          <a:prstGeom prst="rect">
            <a:avLst/>
          </a:prstGeom>
          <a:noFill/>
          <a:ln/>
        </p:spPr>
        <p:txBody>
          <a:bodyPr wrap="square" rtlCol="0" anchor="ctr"/>
          <a:lstStyle/>
          <a:p>
            <a:pPr marL="253994" indent="-253994">
              <a:lnSpc>
                <a:spcPts val="2133"/>
              </a:lnSpc>
              <a:spcAft>
                <a:spcPts val="480"/>
              </a:spcAft>
              <a:buSzPct val="100000"/>
              <a:buChar char="•"/>
            </a:pPr>
            <a:r>
              <a:rPr lang="en-US" sz="1600" dirty="0">
                <a:solidFill>
                  <a:srgbClr val="030A18"/>
                </a:solidFill>
              </a:rPr>
              <a:t>RNNs enable sequential modelling by maintaining a hidden state but struggle with vanishing gradients.</a:t>
            </a:r>
            <a:endParaRPr lang="en-US" sz="1600" dirty="0"/>
          </a:p>
          <a:p>
            <a:pPr marL="253994" indent="-253994">
              <a:lnSpc>
                <a:spcPts val="2133"/>
              </a:lnSpc>
              <a:spcAft>
                <a:spcPts val="480"/>
              </a:spcAft>
              <a:buSzPct val="100000"/>
              <a:buChar char="•"/>
            </a:pPr>
            <a:r>
              <a:rPr lang="en-US" sz="1600" dirty="0">
                <a:solidFill>
                  <a:srgbClr val="030A18"/>
                </a:solidFill>
              </a:rPr>
              <a:t>LSTMs introduce gates and a cell state to mitigate these issues and learn long‑range dependencies.</a:t>
            </a:r>
            <a:endParaRPr lang="en-US" sz="1600" dirty="0"/>
          </a:p>
          <a:p>
            <a:pPr marL="253994" indent="-253994">
              <a:lnSpc>
                <a:spcPts val="2133"/>
              </a:lnSpc>
              <a:spcAft>
                <a:spcPts val="480"/>
              </a:spcAft>
              <a:buSzPct val="100000"/>
              <a:buChar char="•"/>
            </a:pPr>
            <a:r>
              <a:rPr lang="en-US" sz="1600" dirty="0">
                <a:solidFill>
                  <a:srgbClr val="030A18"/>
                </a:solidFill>
              </a:rPr>
              <a:t>Manual implementations provide insight into the underlying operations and challenges.</a:t>
            </a:r>
            <a:endParaRPr lang="en-US" sz="1600" dirty="0"/>
          </a:p>
          <a:p>
            <a:pPr marL="253994" indent="-253994">
              <a:lnSpc>
                <a:spcPts val="2133"/>
              </a:lnSpc>
              <a:spcAft>
                <a:spcPts val="480"/>
              </a:spcAft>
              <a:buSzPct val="100000"/>
              <a:buChar char="•"/>
            </a:pPr>
            <a:r>
              <a:rPr lang="en-US" sz="1600" dirty="0">
                <a:solidFill>
                  <a:srgbClr val="030A18"/>
                </a:solidFill>
              </a:rPr>
              <a:t>Practical applications span NLP, speech, time‑series analysis and beyond.</a:t>
            </a:r>
            <a:endParaRPr lang="en-US" sz="1600" dirty="0"/>
          </a:p>
          <a:p>
            <a:pPr marL="253994" indent="-253994">
              <a:lnSpc>
                <a:spcPts val="2133"/>
              </a:lnSpc>
              <a:spcAft>
                <a:spcPts val="480"/>
              </a:spcAft>
              <a:buSzPct val="100000"/>
              <a:buChar char="•"/>
            </a:pPr>
            <a:r>
              <a:rPr lang="en-US" sz="1600" dirty="0">
                <a:solidFill>
                  <a:srgbClr val="030A18"/>
                </a:solidFill>
              </a:rPr>
              <a:t>Modern frameworks (Keras/PyTorch) simplify experimentation and deployment.</a:t>
            </a:r>
            <a:endParaRPr lang="en-US" sz="1600" dirty="0"/>
          </a:p>
        </p:txBody>
      </p:sp>
      <p:sp>
        <p:nvSpPr>
          <p:cNvPr id="4" name="Text 2"/>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[1]</a:t>
            </a:r>
            <a:r>
              <a:rPr lang="en-US" sz="800" dirty="0">
                <a:solidFill>
                  <a:srgbClr val="000000"/>
                </a:solidFill>
              </a:rPr>
              <a:t>   </a:t>
            </a:r>
            <a:r>
              <a:rPr lang="en-US" sz="800" u="sng" dirty="0">
                <a:solidFill>
                  <a:srgbClr val="0000FF"/>
                </a:solidFill>
                <a:hlinkClick r:id="rId4"/>
              </a:rPr>
              <a:t>[2]</a:t>
            </a:r>
            <a:r>
              <a:rPr lang="en-US" sz="800" dirty="0">
                <a:solidFill>
                  <a:srgbClr val="000000"/>
                </a:solidFill>
              </a:rPr>
              <a:t>   </a:t>
            </a:r>
            <a:r>
              <a:rPr lang="en-US" sz="800" u="sng" dirty="0">
                <a:solidFill>
                  <a:srgbClr val="0000FF"/>
                </a:solidFill>
                <a:hlinkClick r:id="rId5"/>
              </a:rPr>
              <a:t>[3]</a:t>
            </a:r>
            <a:r>
              <a:rPr lang="en-US" sz="800" dirty="0">
                <a:solidFill>
                  <a:srgbClr val="000000"/>
                </a:solidFill>
              </a:rPr>
              <a:t>   </a:t>
            </a:r>
            <a:r>
              <a:rPr lang="en-US" sz="800" u="sng" dirty="0">
                <a:solidFill>
                  <a:srgbClr val="0000FF"/>
                </a:solidFill>
                <a:hlinkClick r:id="rId6"/>
              </a:rPr>
              <a:t>[4]</a:t>
            </a:r>
            <a:r>
              <a:rPr lang="en-US" sz="800" dirty="0">
                <a:solidFill>
                  <a:srgbClr val="000000"/>
                </a:solidFill>
              </a:rPr>
              <a:t>   </a:t>
            </a:r>
            <a:r>
              <a:rPr lang="en-US" sz="800" u="sng" dirty="0">
                <a:solidFill>
                  <a:srgbClr val="0000FF"/>
                </a:solidFill>
                <a:hlinkClick r:id="rId7"/>
              </a:rPr>
              <a:t>[5]</a:t>
            </a:r>
            <a:r>
              <a:rPr lang="en-US" sz="800" dirty="0">
                <a:solidFill>
                  <a:srgbClr val="000000"/>
                </a:solidFill>
              </a:rPr>
              <a:t>   </a:t>
            </a:r>
            <a:r>
              <a:rPr lang="en-US" sz="800" u="sng" dirty="0">
                <a:solidFill>
                  <a:srgbClr val="0000FF"/>
                </a:solidFill>
                <a:hlinkClick r:id="rId8"/>
              </a:rPr>
              <a:t>[6]</a:t>
            </a:r>
            <a:endParaRPr lang="en-US" sz="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0"/>
          <p:cNvSpPr/>
          <p:nvPr/>
        </p:nvSpPr>
        <p:spPr>
          <a:xfrm>
            <a:off x="838201" y="365125"/>
            <a:ext cx="5251316" cy="180730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dirty="0">
                <a:latin typeface="+mj-lt"/>
                <a:ea typeface="+mj-ea"/>
                <a:cs typeface="+mj-cs"/>
              </a:rPr>
              <a:t>Outline</a:t>
            </a:r>
          </a:p>
        </p:txBody>
      </p:sp>
      <p:sp>
        <p:nvSpPr>
          <p:cNvPr id="3" name="Text 1"/>
          <p:cNvSpPr/>
          <p:nvPr/>
        </p:nvSpPr>
        <p:spPr>
          <a:xfrm>
            <a:off x="838200" y="2333297"/>
            <a:ext cx="4619621" cy="3843666"/>
          </a:xfrm>
          <a:prstGeom prst="rect">
            <a:avLst/>
          </a:prstGeom>
        </p:spPr>
        <p:txBody>
          <a:bodyPr vert="horz" lIns="91440" tIns="45720" rIns="91440" bIns="45720" rtlCol="0">
            <a:normAutofit/>
          </a:bodyPr>
          <a:lstStyle/>
          <a:p>
            <a:pPr marL="253994" indent="-228600">
              <a:lnSpc>
                <a:spcPct val="90000"/>
              </a:lnSpc>
              <a:spcAft>
                <a:spcPts val="480"/>
              </a:spcAft>
              <a:buSzPct val="100000"/>
              <a:buFont typeface="Arial" panose="020B0604020202020204" pitchFamily="34" charset="0"/>
              <a:buChar char="•"/>
            </a:pPr>
            <a:r>
              <a:rPr lang="en-US" sz="2000"/>
              <a:t>Introduction to sequential modelling and RNNs</a:t>
            </a:r>
          </a:p>
          <a:p>
            <a:pPr marL="253994" indent="-228600">
              <a:lnSpc>
                <a:spcPct val="90000"/>
              </a:lnSpc>
              <a:spcAft>
                <a:spcPts val="480"/>
              </a:spcAft>
              <a:buSzPct val="100000"/>
              <a:buFont typeface="Arial" panose="020B0604020202020204" pitchFamily="34" charset="0"/>
              <a:buChar char="•"/>
            </a:pPr>
            <a:r>
              <a:rPr lang="en-US" sz="2000"/>
              <a:t>Challenges: vanishing gradients</a:t>
            </a:r>
          </a:p>
          <a:p>
            <a:pPr marL="253994" indent="-228600">
              <a:lnSpc>
                <a:spcPct val="90000"/>
              </a:lnSpc>
              <a:spcAft>
                <a:spcPts val="480"/>
              </a:spcAft>
              <a:buSzPct val="100000"/>
              <a:buFont typeface="Arial" panose="020B0604020202020204" pitchFamily="34" charset="0"/>
              <a:buChar char="•"/>
            </a:pPr>
            <a:r>
              <a:rPr lang="en-US" sz="2000"/>
              <a:t>Long Short‑Term Memory (LSTM) mechanics</a:t>
            </a:r>
          </a:p>
          <a:p>
            <a:pPr marL="253994" indent="-228600">
              <a:lnSpc>
                <a:spcPct val="90000"/>
              </a:lnSpc>
              <a:spcAft>
                <a:spcPts val="480"/>
              </a:spcAft>
              <a:buSzPct val="100000"/>
              <a:buFont typeface="Arial" panose="020B0604020202020204" pitchFamily="34" charset="0"/>
              <a:buChar char="•"/>
            </a:pPr>
            <a:r>
              <a:rPr lang="en-US" sz="2000"/>
              <a:t>Manual implementation &amp; weather example</a:t>
            </a:r>
          </a:p>
          <a:p>
            <a:pPr marL="253994" indent="-228600">
              <a:lnSpc>
                <a:spcPct val="90000"/>
              </a:lnSpc>
              <a:spcAft>
                <a:spcPts val="480"/>
              </a:spcAft>
              <a:buSzPct val="100000"/>
              <a:buFont typeface="Arial" panose="020B0604020202020204" pitchFamily="34" charset="0"/>
              <a:buChar char="•"/>
            </a:pPr>
            <a:r>
              <a:rPr lang="en-US" sz="2000"/>
              <a:t>Comparing RNNs and LSTMs</a:t>
            </a:r>
          </a:p>
          <a:p>
            <a:pPr marL="253994" indent="-228600">
              <a:lnSpc>
                <a:spcPct val="90000"/>
              </a:lnSpc>
              <a:spcAft>
                <a:spcPts val="480"/>
              </a:spcAft>
              <a:buSzPct val="100000"/>
              <a:buFont typeface="Arial" panose="020B0604020202020204" pitchFamily="34" charset="0"/>
              <a:buChar char="•"/>
            </a:pPr>
            <a:r>
              <a:rPr lang="en-US" sz="2000"/>
              <a:t>Practical tips &amp; frameworks</a:t>
            </a:r>
          </a:p>
        </p:txBody>
      </p:sp>
      <p:pic>
        <p:nvPicPr>
          <p:cNvPr id="4" name="Image 0" descr="/home/oai/share/48dd0333-4bc7-4acc-b898-c4fc5433854b.png"/>
          <p:cNvPicPr>
            <a:picLocks noChangeAspect="1"/>
          </p:cNvPicPr>
          <p:nvPr/>
        </p:nvPicPr>
        <p:blipFill>
          <a:blip r:embed="rId3"/>
          <a:srcRect l="20982" r="20980" b="-1"/>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1">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ext 0"/>
          <p:cNvSpPr/>
          <p:nvPr/>
        </p:nvSpPr>
        <p:spPr>
          <a:xfrm>
            <a:off x="838201" y="643467"/>
            <a:ext cx="3888526" cy="180052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kern="1200">
                <a:solidFill>
                  <a:schemeClr val="tx1"/>
                </a:solidFill>
                <a:latin typeface="+mj-lt"/>
                <a:ea typeface="+mj-ea"/>
                <a:cs typeface="+mj-cs"/>
              </a:rPr>
              <a:t>Why Sequential Models?</a:t>
            </a:r>
          </a:p>
        </p:txBody>
      </p:sp>
      <p:sp>
        <p:nvSpPr>
          <p:cNvPr id="3" name="Text 1"/>
          <p:cNvSpPr/>
          <p:nvPr/>
        </p:nvSpPr>
        <p:spPr>
          <a:xfrm>
            <a:off x="838201" y="2623381"/>
            <a:ext cx="3888528" cy="3553581"/>
          </a:xfrm>
          <a:prstGeom prst="rect">
            <a:avLst/>
          </a:prstGeom>
        </p:spPr>
        <p:txBody>
          <a:bodyPr vert="horz" lIns="91440" tIns="45720" rIns="91440" bIns="45720" rtlCol="0">
            <a:normAutofit/>
          </a:bodyPr>
          <a:lstStyle/>
          <a:p>
            <a:pPr marL="253994" indent="-228600">
              <a:lnSpc>
                <a:spcPct val="90000"/>
              </a:lnSpc>
              <a:spcAft>
                <a:spcPts val="480"/>
              </a:spcAft>
              <a:buSzPct val="100000"/>
              <a:buFont typeface="Arial" panose="020B0604020202020204" pitchFamily="34" charset="0"/>
              <a:buChar char="•"/>
            </a:pPr>
            <a:r>
              <a:rPr lang="en-US" sz="2000" dirty="0"/>
              <a:t>Traditional feedforward networks treat inputs independently, ignoring temporal context.</a:t>
            </a:r>
          </a:p>
          <a:p>
            <a:pPr marL="253994" indent="-228600">
              <a:lnSpc>
                <a:spcPct val="90000"/>
              </a:lnSpc>
              <a:spcAft>
                <a:spcPts val="480"/>
              </a:spcAft>
              <a:buSzPct val="100000"/>
              <a:buFont typeface="Arial" panose="020B0604020202020204" pitchFamily="34" charset="0"/>
              <a:buChar char="•"/>
            </a:pPr>
            <a:r>
              <a:rPr lang="en-US" sz="2000" dirty="0"/>
              <a:t>Sequential data (audio, language, weather) requires models with memory.</a:t>
            </a:r>
          </a:p>
          <a:p>
            <a:pPr marL="253994" indent="-228600">
              <a:lnSpc>
                <a:spcPct val="90000"/>
              </a:lnSpc>
              <a:spcAft>
                <a:spcPts val="480"/>
              </a:spcAft>
              <a:buSzPct val="100000"/>
              <a:buFont typeface="Arial" panose="020B0604020202020204" pitchFamily="34" charset="0"/>
              <a:buChar char="•"/>
            </a:pPr>
            <a:r>
              <a:rPr lang="en-US" sz="2000" dirty="0"/>
              <a:t>RNNs introduce a hidden state that carries information from prior time steps.</a:t>
            </a:r>
          </a:p>
        </p:txBody>
      </p:sp>
      <p:sp>
        <p:nvSpPr>
          <p:cNvPr id="5" name="Text 2"/>
          <p:cNvSpPr/>
          <p:nvPr/>
        </p:nvSpPr>
        <p:spPr>
          <a:xfrm>
            <a:off x="609600" y="6431280"/>
            <a:ext cx="10972800" cy="304800"/>
          </a:xfrm>
          <a:prstGeom prst="rect">
            <a:avLst/>
          </a:prstGeom>
          <a:noFill/>
          <a:ln/>
        </p:spPr>
        <p:txBody>
          <a:bodyPr wrap="square" lIns="0" tIns="0" rIns="0" bIns="0" rtlCol="0" anchor="ctr"/>
          <a:lstStyle/>
          <a:p>
            <a:pPr>
              <a:spcAft>
                <a:spcPts val="600"/>
              </a:spcAft>
            </a:pPr>
            <a:r>
              <a:rPr lang="en-US" sz="800" u="sng">
                <a:solidFill>
                  <a:srgbClr val="0000FF"/>
                </a:solidFill>
                <a:hlinkClick r:id="rId3"/>
              </a:rPr>
              <a:t>[1]</a:t>
            </a:r>
            <a:endParaRPr lang="en-US" sz="800"/>
          </a:p>
        </p:txBody>
      </p:sp>
      <p:graphicFrame>
        <p:nvGraphicFramePr>
          <p:cNvPr id="4" name="Table 0"/>
          <p:cNvGraphicFramePr>
            <a:graphicFrameLocks noGrp="1"/>
          </p:cNvGraphicFramePr>
          <p:nvPr>
            <p:extLst>
              <p:ext uri="{D42A27DB-BD31-4B8C-83A1-F6EECF244321}">
                <p14:modId xmlns:p14="http://schemas.microsoft.com/office/powerpoint/2010/main" val="560280095"/>
              </p:ext>
            </p:extLst>
          </p:nvPr>
        </p:nvGraphicFramePr>
        <p:xfrm>
          <a:off x="6800986" y="2336150"/>
          <a:ext cx="4747548" cy="2214046"/>
        </p:xfrm>
        <a:graphic>
          <a:graphicData uri="http://schemas.openxmlformats.org/drawingml/2006/table">
            <a:tbl>
              <a:tblPr firstRow="1" bandRow="1"/>
              <a:tblGrid>
                <a:gridCol w="1456117">
                  <a:extLst>
                    <a:ext uri="{9D8B030D-6E8A-4147-A177-3AD203B41FA5}">
                      <a16:colId xmlns:a16="http://schemas.microsoft.com/office/drawing/2014/main" val="20000"/>
                    </a:ext>
                  </a:extLst>
                </a:gridCol>
                <a:gridCol w="1969491">
                  <a:extLst>
                    <a:ext uri="{9D8B030D-6E8A-4147-A177-3AD203B41FA5}">
                      <a16:colId xmlns:a16="http://schemas.microsoft.com/office/drawing/2014/main" val="20001"/>
                    </a:ext>
                  </a:extLst>
                </a:gridCol>
                <a:gridCol w="1321940">
                  <a:extLst>
                    <a:ext uri="{9D8B030D-6E8A-4147-A177-3AD203B41FA5}">
                      <a16:colId xmlns:a16="http://schemas.microsoft.com/office/drawing/2014/main" val="20002"/>
                    </a:ext>
                  </a:extLst>
                </a:gridCol>
              </a:tblGrid>
              <a:tr h="399499">
                <a:tc>
                  <a:txBody>
                    <a:bodyPr/>
                    <a:lstStyle/>
                    <a:p>
                      <a:pPr marL="0" indent="0">
                        <a:buNone/>
                      </a:pP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5F5F5"/>
                    </a:solidFill>
                  </a:tcPr>
                </a:tc>
                <a:tc>
                  <a:txBody>
                    <a:bodyPr/>
                    <a:lstStyle/>
                    <a:p>
                      <a:pPr marL="0" indent="0">
                        <a:buNone/>
                      </a:pPr>
                      <a:r>
                        <a:rPr lang="en-US" sz="1300" b="1">
                          <a:solidFill>
                            <a:srgbClr val="030A18"/>
                          </a:solidFill>
                        </a:rPr>
                        <a:t>Feedforward</a:t>
                      </a: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5F5F5"/>
                    </a:solidFill>
                  </a:tcPr>
                </a:tc>
                <a:tc>
                  <a:txBody>
                    <a:bodyPr/>
                    <a:lstStyle/>
                    <a:p>
                      <a:pPr marL="0" indent="0">
                        <a:buNone/>
                      </a:pPr>
                      <a:r>
                        <a:rPr lang="en-US" sz="1300" b="1">
                          <a:solidFill>
                            <a:srgbClr val="030A18"/>
                          </a:solidFill>
                        </a:rPr>
                        <a:t>RNN</a:t>
                      </a: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5F5F5"/>
                    </a:solidFill>
                  </a:tcPr>
                </a:tc>
                <a:extLst>
                  <a:ext uri="{0D108BD9-81ED-4DB2-BD59-A6C34878D82A}">
                    <a16:rowId xmlns:a16="http://schemas.microsoft.com/office/drawing/2014/main" val="10000"/>
                  </a:ext>
                </a:extLst>
              </a:tr>
              <a:tr h="604849">
                <a:tc>
                  <a:txBody>
                    <a:bodyPr/>
                    <a:lstStyle/>
                    <a:p>
                      <a:pPr marL="0" indent="0">
                        <a:buNone/>
                      </a:pPr>
                      <a:r>
                        <a:rPr lang="en-US" sz="1300" b="1">
                          <a:solidFill>
                            <a:srgbClr val="030A18"/>
                          </a:solidFill>
                        </a:rPr>
                        <a:t>Memory</a:t>
                      </a: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300">
                          <a:solidFill>
                            <a:srgbClr val="030A18"/>
                          </a:solidFill>
                        </a:rPr>
                        <a:t>No internal memory</a:t>
                      </a: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300">
                          <a:solidFill>
                            <a:srgbClr val="030A18"/>
                          </a:solidFill>
                        </a:rPr>
                        <a:t>Maintains hidden state</a:t>
                      </a: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604849">
                <a:tc>
                  <a:txBody>
                    <a:bodyPr/>
                    <a:lstStyle/>
                    <a:p>
                      <a:pPr marL="0" indent="0">
                        <a:buNone/>
                      </a:pPr>
                      <a:r>
                        <a:rPr lang="en-US" sz="1300" b="1">
                          <a:solidFill>
                            <a:srgbClr val="030A18"/>
                          </a:solidFill>
                        </a:rPr>
                        <a:t>Parameter sharing</a:t>
                      </a: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300">
                          <a:solidFill>
                            <a:srgbClr val="030A18"/>
                          </a:solidFill>
                        </a:rPr>
                        <a:t>Across layers</a:t>
                      </a: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300">
                          <a:solidFill>
                            <a:srgbClr val="030A18"/>
                          </a:solidFill>
                        </a:rPr>
                        <a:t>Across time steps</a:t>
                      </a: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604849">
                <a:tc>
                  <a:txBody>
                    <a:bodyPr/>
                    <a:lstStyle/>
                    <a:p>
                      <a:pPr marL="0" indent="0">
                        <a:buNone/>
                      </a:pPr>
                      <a:r>
                        <a:rPr lang="en-US" sz="1300" b="1">
                          <a:solidFill>
                            <a:srgbClr val="030A18"/>
                          </a:solidFill>
                        </a:rPr>
                        <a:t>Applications</a:t>
                      </a: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300">
                          <a:solidFill>
                            <a:srgbClr val="030A18"/>
                          </a:solidFill>
                        </a:rPr>
                        <a:t>Image classification, tabular data</a:t>
                      </a: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tc>
                  <a:txBody>
                    <a:bodyPr/>
                    <a:lstStyle/>
                    <a:p>
                      <a:pPr marL="0" indent="0">
                        <a:buNone/>
                      </a:pPr>
                      <a:r>
                        <a:rPr lang="en-US" sz="1300">
                          <a:solidFill>
                            <a:srgbClr val="030A18"/>
                          </a:solidFill>
                        </a:rPr>
                        <a:t>Time series, NLP, speech</a:t>
                      </a:r>
                      <a:endParaRPr lang="en-US" sz="1300"/>
                    </a:p>
                  </a:txBody>
                  <a:tcPr marL="149345" marR="149345" marT="74673" marB="74673" anchor="ctr">
                    <a:lnL w="3810" cap="flat" cmpd="sng" algn="ctr">
                      <a:solidFill>
                        <a:srgbClr val="DDDDDD"/>
                      </a:solidFill>
                      <a:prstDash val="solid"/>
                      <a:round/>
                      <a:headEnd type="none" w="med" len="med"/>
                      <a:tailEnd type="none" w="med" len="med"/>
                    </a:lnL>
                    <a:lnR w="3810" cap="flat" cmpd="sng" algn="ctr">
                      <a:solidFill>
                        <a:srgbClr val="DDDDDD"/>
                      </a:solidFill>
                      <a:prstDash val="solid"/>
                      <a:round/>
                      <a:headEnd type="none" w="med" len="med"/>
                      <a:tailEnd type="none" w="med" len="med"/>
                    </a:lnR>
                    <a:lnT w="3810" cap="flat" cmpd="sng" algn="ctr">
                      <a:solidFill>
                        <a:srgbClr val="DDDDDD"/>
                      </a:solidFill>
                      <a:prstDash val="solid"/>
                      <a:round/>
                      <a:headEnd type="none" w="med" len="med"/>
                      <a:tailEnd type="none" w="med" len="med"/>
                    </a:lnT>
                    <a:lnB w="3810"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Recurrent Neural Networks</a:t>
            </a:r>
            <a:endParaRPr lang="en-US" sz="3200" dirty="0"/>
          </a:p>
        </p:txBody>
      </p:sp>
      <p:sp>
        <p:nvSpPr>
          <p:cNvPr id="3" name="Text 1"/>
          <p:cNvSpPr/>
          <p:nvPr/>
        </p:nvSpPr>
        <p:spPr>
          <a:xfrm>
            <a:off x="609600" y="1584960"/>
            <a:ext cx="5608320" cy="4267200"/>
          </a:xfrm>
          <a:prstGeom prst="rect">
            <a:avLst/>
          </a:prstGeom>
          <a:noFill/>
          <a:ln/>
        </p:spPr>
        <p:txBody>
          <a:bodyPr wrap="square" rtlCol="0" anchor="ctr"/>
          <a:lstStyle/>
          <a:p>
            <a:pPr>
              <a:lnSpc>
                <a:spcPts val="2133"/>
              </a:lnSpc>
            </a:pPr>
            <a:r>
              <a:rPr lang="en-US" sz="2133" b="1" dirty="0">
                <a:solidFill>
                  <a:srgbClr val="030A18"/>
                </a:solidFill>
              </a:rPr>
              <a:t>Definition
</a:t>
            </a:r>
            <a:r>
              <a:rPr lang="en-US" sz="1600" dirty="0">
                <a:solidFill>
                  <a:srgbClr val="030A18"/>
                </a:solidFill>
              </a:rPr>
              <a:t>An RNN processes sequences by feeding the hidden state back into the network at each time step.
</a:t>
            </a:r>
            <a:r>
              <a:rPr lang="en-US" sz="2133" b="1" dirty="0">
                <a:solidFill>
                  <a:srgbClr val="030A18"/>
                </a:solidFill>
              </a:rPr>
              <a:t>Equations
</a:t>
            </a:r>
            <a:r>
              <a:rPr lang="en-US" sz="1600" dirty="0">
                <a:solidFill>
                  <a:srgbClr val="030A18"/>
                </a:solidFill>
              </a:rPr>
              <a:t>hₜ = tanh(Wₕₕ·hₜ₋₁ + Wₓₕ·xₜ + bₕ)
yₜ = Wₕᵧ·hₜ + bᵧ</a:t>
            </a:r>
            <a:endParaRPr lang="en-US" sz="2133" dirty="0"/>
          </a:p>
        </p:txBody>
      </p:sp>
      <p:sp>
        <p:nvSpPr>
          <p:cNvPr id="4" name="Shape 2"/>
          <p:cNvSpPr/>
          <p:nvPr/>
        </p:nvSpPr>
        <p:spPr>
          <a:xfrm>
            <a:off x="7924800" y="2438400"/>
            <a:ext cx="975360" cy="975360"/>
          </a:xfrm>
          <a:prstGeom prst="roundRect">
            <a:avLst>
              <a:gd name="adj" fmla="val 6250"/>
            </a:avLst>
          </a:prstGeom>
          <a:solidFill>
            <a:srgbClr val="F0F4FA"/>
          </a:solidFill>
          <a:ln w="12700">
            <a:solidFill>
              <a:srgbClr val="A3B9D9"/>
            </a:solidFill>
            <a:prstDash val="solid"/>
          </a:ln>
        </p:spPr>
        <p:txBody>
          <a:bodyPr/>
          <a:lstStyle/>
          <a:p>
            <a:endParaRPr sz="2400"/>
          </a:p>
        </p:txBody>
      </p:sp>
      <p:sp>
        <p:nvSpPr>
          <p:cNvPr id="5" name="Shape 3"/>
          <p:cNvSpPr/>
          <p:nvPr/>
        </p:nvSpPr>
        <p:spPr>
          <a:xfrm>
            <a:off x="8900160" y="2804160"/>
            <a:ext cx="487680" cy="243840"/>
          </a:xfrm>
          <a:prstGeom prst="rightArrow">
            <a:avLst/>
          </a:prstGeom>
          <a:solidFill>
            <a:srgbClr val="A3B9D9"/>
          </a:solidFill>
          <a:ln w="12700">
            <a:solidFill>
              <a:srgbClr val="A3B9D9"/>
            </a:solidFill>
            <a:prstDash val="solid"/>
          </a:ln>
        </p:spPr>
        <p:txBody>
          <a:bodyPr/>
          <a:lstStyle/>
          <a:p>
            <a:endParaRPr sz="2400"/>
          </a:p>
        </p:txBody>
      </p:sp>
      <p:sp>
        <p:nvSpPr>
          <p:cNvPr id="6" name="Text 4"/>
          <p:cNvSpPr/>
          <p:nvPr/>
        </p:nvSpPr>
        <p:spPr>
          <a:xfrm>
            <a:off x="7924800" y="3474720"/>
            <a:ext cx="975360" cy="365760"/>
          </a:xfrm>
          <a:prstGeom prst="rect">
            <a:avLst/>
          </a:prstGeom>
          <a:noFill/>
          <a:ln/>
        </p:spPr>
        <p:txBody>
          <a:bodyPr wrap="square" rtlCol="0" anchor="ctr"/>
          <a:lstStyle/>
          <a:p>
            <a:pPr algn="ctr"/>
            <a:r>
              <a:rPr lang="en-US" sz="1067" dirty="0">
                <a:solidFill>
                  <a:srgbClr val="030A18"/>
                </a:solidFill>
              </a:rPr>
              <a:t>x1</a:t>
            </a:r>
            <a:endParaRPr lang="en-US" sz="1067" dirty="0"/>
          </a:p>
        </p:txBody>
      </p:sp>
      <p:sp>
        <p:nvSpPr>
          <p:cNvPr id="7" name="Text 5"/>
          <p:cNvSpPr/>
          <p:nvPr/>
        </p:nvSpPr>
        <p:spPr>
          <a:xfrm>
            <a:off x="7924800" y="2011680"/>
            <a:ext cx="975360" cy="365760"/>
          </a:xfrm>
          <a:prstGeom prst="rect">
            <a:avLst/>
          </a:prstGeom>
          <a:noFill/>
          <a:ln/>
        </p:spPr>
        <p:txBody>
          <a:bodyPr wrap="square" rtlCol="0" anchor="ctr"/>
          <a:lstStyle/>
          <a:p>
            <a:pPr algn="ctr"/>
            <a:r>
              <a:rPr lang="en-US" sz="1067" dirty="0">
                <a:solidFill>
                  <a:srgbClr val="030A18"/>
                </a:solidFill>
              </a:rPr>
              <a:t>h1</a:t>
            </a:r>
            <a:endParaRPr lang="en-US" sz="1067" dirty="0"/>
          </a:p>
        </p:txBody>
      </p:sp>
      <p:sp>
        <p:nvSpPr>
          <p:cNvPr id="8" name="Shape 6"/>
          <p:cNvSpPr/>
          <p:nvPr/>
        </p:nvSpPr>
        <p:spPr>
          <a:xfrm>
            <a:off x="9387840" y="2438400"/>
            <a:ext cx="975360" cy="975360"/>
          </a:xfrm>
          <a:prstGeom prst="roundRect">
            <a:avLst>
              <a:gd name="adj" fmla="val 6250"/>
            </a:avLst>
          </a:prstGeom>
          <a:solidFill>
            <a:srgbClr val="F0F4FA"/>
          </a:solidFill>
          <a:ln w="12700">
            <a:solidFill>
              <a:srgbClr val="A3B9D9"/>
            </a:solidFill>
            <a:prstDash val="solid"/>
          </a:ln>
        </p:spPr>
        <p:txBody>
          <a:bodyPr/>
          <a:lstStyle/>
          <a:p>
            <a:endParaRPr sz="2400"/>
          </a:p>
        </p:txBody>
      </p:sp>
      <p:sp>
        <p:nvSpPr>
          <p:cNvPr id="9" name="Shape 7"/>
          <p:cNvSpPr/>
          <p:nvPr/>
        </p:nvSpPr>
        <p:spPr>
          <a:xfrm>
            <a:off x="10363200" y="2804160"/>
            <a:ext cx="487680" cy="243840"/>
          </a:xfrm>
          <a:prstGeom prst="rightArrow">
            <a:avLst/>
          </a:prstGeom>
          <a:solidFill>
            <a:srgbClr val="A3B9D9"/>
          </a:solidFill>
          <a:ln w="12700">
            <a:solidFill>
              <a:srgbClr val="A3B9D9"/>
            </a:solidFill>
            <a:prstDash val="solid"/>
          </a:ln>
        </p:spPr>
        <p:txBody>
          <a:bodyPr/>
          <a:lstStyle/>
          <a:p>
            <a:endParaRPr sz="2400"/>
          </a:p>
        </p:txBody>
      </p:sp>
      <p:sp>
        <p:nvSpPr>
          <p:cNvPr id="10" name="Text 8"/>
          <p:cNvSpPr/>
          <p:nvPr/>
        </p:nvSpPr>
        <p:spPr>
          <a:xfrm>
            <a:off x="9387840" y="3474720"/>
            <a:ext cx="975360" cy="365760"/>
          </a:xfrm>
          <a:prstGeom prst="rect">
            <a:avLst/>
          </a:prstGeom>
          <a:noFill/>
          <a:ln/>
        </p:spPr>
        <p:txBody>
          <a:bodyPr wrap="square" rtlCol="0" anchor="ctr"/>
          <a:lstStyle/>
          <a:p>
            <a:pPr algn="ctr"/>
            <a:r>
              <a:rPr lang="en-US" sz="1067" dirty="0">
                <a:solidFill>
                  <a:srgbClr val="030A18"/>
                </a:solidFill>
              </a:rPr>
              <a:t>x2</a:t>
            </a:r>
            <a:endParaRPr lang="en-US" sz="1067" dirty="0"/>
          </a:p>
        </p:txBody>
      </p:sp>
      <p:sp>
        <p:nvSpPr>
          <p:cNvPr id="11" name="Text 9"/>
          <p:cNvSpPr/>
          <p:nvPr/>
        </p:nvSpPr>
        <p:spPr>
          <a:xfrm>
            <a:off x="9387840" y="2011680"/>
            <a:ext cx="975360" cy="365760"/>
          </a:xfrm>
          <a:prstGeom prst="rect">
            <a:avLst/>
          </a:prstGeom>
          <a:noFill/>
          <a:ln/>
        </p:spPr>
        <p:txBody>
          <a:bodyPr wrap="square" rtlCol="0" anchor="ctr"/>
          <a:lstStyle/>
          <a:p>
            <a:pPr algn="ctr"/>
            <a:r>
              <a:rPr lang="en-US" sz="1067" dirty="0">
                <a:solidFill>
                  <a:srgbClr val="030A18"/>
                </a:solidFill>
              </a:rPr>
              <a:t>h2</a:t>
            </a:r>
            <a:endParaRPr lang="en-US" sz="1067" dirty="0"/>
          </a:p>
        </p:txBody>
      </p:sp>
      <p:sp>
        <p:nvSpPr>
          <p:cNvPr id="12" name="Shape 10"/>
          <p:cNvSpPr/>
          <p:nvPr/>
        </p:nvSpPr>
        <p:spPr>
          <a:xfrm>
            <a:off x="10850880" y="2438400"/>
            <a:ext cx="975360" cy="975360"/>
          </a:xfrm>
          <a:prstGeom prst="roundRect">
            <a:avLst>
              <a:gd name="adj" fmla="val 6250"/>
            </a:avLst>
          </a:prstGeom>
          <a:solidFill>
            <a:srgbClr val="F0F4FA"/>
          </a:solidFill>
          <a:ln w="12700">
            <a:solidFill>
              <a:srgbClr val="A3B9D9"/>
            </a:solidFill>
            <a:prstDash val="solid"/>
          </a:ln>
        </p:spPr>
        <p:txBody>
          <a:bodyPr/>
          <a:lstStyle/>
          <a:p>
            <a:endParaRPr sz="2400"/>
          </a:p>
        </p:txBody>
      </p:sp>
      <p:sp>
        <p:nvSpPr>
          <p:cNvPr id="13" name="Text 11"/>
          <p:cNvSpPr/>
          <p:nvPr/>
        </p:nvSpPr>
        <p:spPr>
          <a:xfrm>
            <a:off x="10850880" y="3474720"/>
            <a:ext cx="975360" cy="365760"/>
          </a:xfrm>
          <a:prstGeom prst="rect">
            <a:avLst/>
          </a:prstGeom>
          <a:noFill/>
          <a:ln/>
        </p:spPr>
        <p:txBody>
          <a:bodyPr wrap="square" rtlCol="0" anchor="ctr"/>
          <a:lstStyle/>
          <a:p>
            <a:pPr algn="ctr"/>
            <a:r>
              <a:rPr lang="en-US" sz="1067" dirty="0">
                <a:solidFill>
                  <a:srgbClr val="030A18"/>
                </a:solidFill>
              </a:rPr>
              <a:t>x3</a:t>
            </a:r>
            <a:endParaRPr lang="en-US" sz="1067" dirty="0"/>
          </a:p>
        </p:txBody>
      </p:sp>
      <p:sp>
        <p:nvSpPr>
          <p:cNvPr id="14" name="Text 12"/>
          <p:cNvSpPr/>
          <p:nvPr/>
        </p:nvSpPr>
        <p:spPr>
          <a:xfrm>
            <a:off x="10850880" y="2011680"/>
            <a:ext cx="975360" cy="365760"/>
          </a:xfrm>
          <a:prstGeom prst="rect">
            <a:avLst/>
          </a:prstGeom>
          <a:noFill/>
          <a:ln/>
        </p:spPr>
        <p:txBody>
          <a:bodyPr wrap="square" rtlCol="0" anchor="ctr"/>
          <a:lstStyle/>
          <a:p>
            <a:pPr algn="ctr"/>
            <a:r>
              <a:rPr lang="en-US" sz="1067" dirty="0">
                <a:solidFill>
                  <a:srgbClr val="030A18"/>
                </a:solidFill>
              </a:rPr>
              <a:t>h3</a:t>
            </a:r>
            <a:endParaRPr lang="en-US" sz="1067" dirty="0"/>
          </a:p>
        </p:txBody>
      </p:sp>
      <p:sp>
        <p:nvSpPr>
          <p:cNvPr id="15" name="Text 13"/>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[1]</a:t>
            </a:r>
            <a:endParaRPr lang="en-US" sz="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Training RNNs &amp; BPTT</a:t>
            </a:r>
            <a:endParaRPr lang="en-US" sz="3200" dirty="0"/>
          </a:p>
        </p:txBody>
      </p:sp>
      <p:sp>
        <p:nvSpPr>
          <p:cNvPr id="3" name="Text 1"/>
          <p:cNvSpPr/>
          <p:nvPr/>
        </p:nvSpPr>
        <p:spPr>
          <a:xfrm>
            <a:off x="609600" y="1706880"/>
            <a:ext cx="6339840" cy="4389120"/>
          </a:xfrm>
          <a:prstGeom prst="rect">
            <a:avLst/>
          </a:prstGeom>
          <a:noFill/>
          <a:ln/>
        </p:spPr>
        <p:txBody>
          <a:bodyPr wrap="square" rtlCol="0" anchor="ctr"/>
          <a:lstStyle/>
          <a:p>
            <a:pPr>
              <a:lnSpc>
                <a:spcPts val="2133"/>
              </a:lnSpc>
            </a:pPr>
            <a:r>
              <a:rPr lang="en-US" sz="2133" b="1" dirty="0">
                <a:solidFill>
                  <a:srgbClr val="030A18"/>
                </a:solidFill>
              </a:rPr>
              <a:t>Backpropagation Through Time
</a:t>
            </a:r>
            <a:r>
              <a:rPr lang="en-US" sz="1600" dirty="0">
                <a:solidFill>
                  <a:srgbClr val="030A18"/>
                </a:solidFill>
              </a:rPr>
              <a:t>To train an RNN, the sequence is unrolled over time and gradients are accumulated across all time steps. This process is known as backpropagation through time (BPTT).
</a:t>
            </a:r>
            <a:r>
              <a:rPr lang="en-US" sz="2133" b="1" dirty="0">
                <a:solidFill>
                  <a:srgbClr val="030A18"/>
                </a:solidFill>
              </a:rPr>
              <a:t>Challenges
</a:t>
            </a:r>
            <a:r>
              <a:rPr lang="en-US" sz="1600" dirty="0">
                <a:solidFill>
                  <a:srgbClr val="030A18"/>
                </a:solidFill>
              </a:rPr>
              <a:t>Gradients can explode or vanish when propagated through many time steps, making learning long‑range dependencies difficult.</a:t>
            </a:r>
            <a:endParaRPr lang="en-US" sz="2133" dirty="0"/>
          </a:p>
        </p:txBody>
      </p:sp>
      <p:graphicFrame>
        <p:nvGraphicFramePr>
          <p:cNvPr id="4" name="Chart 0"/>
          <p:cNvGraphicFramePr/>
          <p:nvPr/>
        </p:nvGraphicFramePr>
        <p:xfrm>
          <a:off x="7559040" y="2438400"/>
          <a:ext cx="4267200" cy="3048000"/>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2"/>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4"/>
              </a:rPr>
              <a:t>[2]</a:t>
            </a:r>
            <a:endParaRPr lang="en-US" sz="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Long Short‑Term Memory (LSTM)</a:t>
            </a:r>
            <a:endParaRPr lang="en-US" sz="3200" dirty="0"/>
          </a:p>
        </p:txBody>
      </p:sp>
      <p:sp>
        <p:nvSpPr>
          <p:cNvPr id="3" name="Text 1"/>
          <p:cNvSpPr/>
          <p:nvPr/>
        </p:nvSpPr>
        <p:spPr>
          <a:xfrm>
            <a:off x="609600" y="1706880"/>
            <a:ext cx="6827520" cy="4267200"/>
          </a:xfrm>
          <a:prstGeom prst="rect">
            <a:avLst/>
          </a:prstGeom>
          <a:noFill/>
          <a:ln/>
        </p:spPr>
        <p:txBody>
          <a:bodyPr wrap="square" rtlCol="0" anchor="ctr"/>
          <a:lstStyle/>
          <a:p>
            <a:pPr>
              <a:lnSpc>
                <a:spcPts val="2133"/>
              </a:lnSpc>
            </a:pPr>
            <a:r>
              <a:rPr lang="en-US" sz="2133" b="1" dirty="0">
                <a:solidFill>
                  <a:srgbClr val="030A18"/>
                </a:solidFill>
              </a:rPr>
              <a:t>Motivation
</a:t>
            </a:r>
            <a:r>
              <a:rPr lang="en-US" sz="1600" dirty="0">
                <a:solidFill>
                  <a:srgbClr val="030A18"/>
                </a:solidFill>
              </a:rPr>
              <a:t>LSTMs were proposed to overcome vanishing gradients by introducing a dedicated memory cell.
</a:t>
            </a:r>
            <a:r>
              <a:rPr lang="en-US" sz="2133" b="1" dirty="0">
                <a:solidFill>
                  <a:srgbClr val="030A18"/>
                </a:solidFill>
              </a:rPr>
              <a:t>Key idea
</a:t>
            </a:r>
            <a:r>
              <a:rPr lang="en-US" sz="1600" dirty="0">
                <a:solidFill>
                  <a:srgbClr val="030A18"/>
                </a:solidFill>
              </a:rPr>
              <a:t>Control the flow of information with gates that learn when to forget past data, when to incorporate new input and when to expose the memory to the rest of the network.</a:t>
            </a:r>
            <a:endParaRPr lang="en-US" sz="2133" dirty="0"/>
          </a:p>
        </p:txBody>
      </p:sp>
      <p:sp>
        <p:nvSpPr>
          <p:cNvPr id="4" name="Shape 2"/>
          <p:cNvSpPr/>
          <p:nvPr/>
        </p:nvSpPr>
        <p:spPr>
          <a:xfrm>
            <a:off x="8778240" y="3048000"/>
            <a:ext cx="2804160" cy="1584960"/>
          </a:xfrm>
          <a:prstGeom prst="rect">
            <a:avLst/>
          </a:prstGeom>
          <a:solidFill>
            <a:srgbClr val="F0F4FA"/>
          </a:solidFill>
          <a:ln w="12700">
            <a:solidFill>
              <a:srgbClr val="A3B9D9"/>
            </a:solidFill>
            <a:prstDash val="solid"/>
          </a:ln>
        </p:spPr>
        <p:txBody>
          <a:bodyPr/>
          <a:lstStyle/>
          <a:p>
            <a:endParaRPr sz="2400"/>
          </a:p>
        </p:txBody>
      </p:sp>
      <p:sp>
        <p:nvSpPr>
          <p:cNvPr id="5" name="Text 3"/>
          <p:cNvSpPr/>
          <p:nvPr/>
        </p:nvSpPr>
        <p:spPr>
          <a:xfrm>
            <a:off x="8778240" y="3048000"/>
            <a:ext cx="2804160" cy="1584960"/>
          </a:xfrm>
          <a:prstGeom prst="rect">
            <a:avLst/>
          </a:prstGeom>
          <a:noFill/>
          <a:ln/>
        </p:spPr>
        <p:txBody>
          <a:bodyPr wrap="square" rtlCol="0" anchor="ctr"/>
          <a:lstStyle/>
          <a:p>
            <a:pPr algn="ctr"/>
            <a:r>
              <a:rPr lang="en-US" sz="2133" b="1" dirty="0">
                <a:solidFill>
                  <a:srgbClr val="030A18"/>
                </a:solidFill>
              </a:rPr>
              <a:t>Memory
</a:t>
            </a:r>
            <a:r>
              <a:rPr lang="en-US" sz="1600" dirty="0">
                <a:solidFill>
                  <a:srgbClr val="030A18"/>
                </a:solidFill>
              </a:rPr>
              <a:t>Cell state C</a:t>
            </a:r>
            <a:endParaRPr lang="en-US" sz="2133" dirty="0"/>
          </a:p>
        </p:txBody>
      </p:sp>
      <p:sp>
        <p:nvSpPr>
          <p:cNvPr id="6" name="Text 4"/>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[2]</a:t>
            </a:r>
            <a:endParaRPr lang="en-US" sz="8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Anatomy of an LSTM Cell</a:t>
            </a:r>
            <a:endParaRPr lang="en-US" sz="3200" dirty="0"/>
          </a:p>
        </p:txBody>
      </p:sp>
      <p:sp>
        <p:nvSpPr>
          <p:cNvPr id="3" name="Text 1"/>
          <p:cNvSpPr/>
          <p:nvPr/>
        </p:nvSpPr>
        <p:spPr>
          <a:xfrm>
            <a:off x="609600" y="1706880"/>
            <a:ext cx="6339840" cy="4632960"/>
          </a:xfrm>
          <a:prstGeom prst="rect">
            <a:avLst/>
          </a:prstGeom>
          <a:noFill/>
          <a:ln/>
        </p:spPr>
        <p:txBody>
          <a:bodyPr wrap="square" rtlCol="0" anchor="ctr"/>
          <a:lstStyle/>
          <a:p>
            <a:pPr>
              <a:lnSpc>
                <a:spcPts val="2133"/>
              </a:lnSpc>
            </a:pPr>
            <a:r>
              <a:rPr lang="en-US" sz="2133" b="1" dirty="0">
                <a:solidFill>
                  <a:srgbClr val="030A18"/>
                </a:solidFill>
              </a:rPr>
              <a:t>Input gate (Iₜ): </a:t>
            </a:r>
            <a:r>
              <a:rPr lang="en-US" sz="1600" dirty="0">
                <a:solidFill>
                  <a:srgbClr val="030A18"/>
                </a:solidFill>
              </a:rPr>
              <a:t>decides which new information enters the cell.
</a:t>
            </a:r>
            <a:r>
              <a:rPr lang="en-US" sz="2133" b="1" dirty="0">
                <a:solidFill>
                  <a:srgbClr val="030A18"/>
                </a:solidFill>
              </a:rPr>
              <a:t>Forget gate (Fₜ): </a:t>
            </a:r>
            <a:r>
              <a:rPr lang="en-US" sz="1600" dirty="0">
                <a:solidFill>
                  <a:srgbClr val="030A18"/>
                </a:solidFill>
              </a:rPr>
              <a:t>controls what fraction of the previous cell state is retained.
</a:t>
            </a:r>
            <a:r>
              <a:rPr lang="en-US" sz="2133" b="1" dirty="0">
                <a:solidFill>
                  <a:srgbClr val="030A18"/>
                </a:solidFill>
              </a:rPr>
              <a:t>Output gate (Oₜ): </a:t>
            </a:r>
            <a:r>
              <a:rPr lang="en-US" sz="1600" dirty="0">
                <a:solidFill>
                  <a:srgbClr val="030A18"/>
                </a:solidFill>
              </a:rPr>
              <a:t>determines how much of the cell state is exposed to the hidden state.</a:t>
            </a:r>
            <a:endParaRPr lang="en-US" sz="2133" dirty="0"/>
          </a:p>
        </p:txBody>
      </p:sp>
      <p:sp>
        <p:nvSpPr>
          <p:cNvPr id="4" name="Shape 2"/>
          <p:cNvSpPr/>
          <p:nvPr/>
        </p:nvSpPr>
        <p:spPr>
          <a:xfrm>
            <a:off x="7559040" y="1950720"/>
            <a:ext cx="3048000" cy="731520"/>
          </a:xfrm>
          <a:prstGeom prst="roundRect">
            <a:avLst>
              <a:gd name="adj" fmla="val 8333"/>
            </a:avLst>
          </a:prstGeom>
          <a:solidFill>
            <a:srgbClr val="E8F1FA"/>
          </a:solidFill>
          <a:ln w="12700">
            <a:solidFill>
              <a:srgbClr val="A3B9D9"/>
            </a:solidFill>
            <a:prstDash val="solid"/>
          </a:ln>
        </p:spPr>
        <p:txBody>
          <a:bodyPr/>
          <a:lstStyle/>
          <a:p>
            <a:endParaRPr sz="2400"/>
          </a:p>
        </p:txBody>
      </p:sp>
      <p:sp>
        <p:nvSpPr>
          <p:cNvPr id="5" name="Text 3"/>
          <p:cNvSpPr/>
          <p:nvPr/>
        </p:nvSpPr>
        <p:spPr>
          <a:xfrm>
            <a:off x="7559040" y="1950720"/>
            <a:ext cx="3048000" cy="731520"/>
          </a:xfrm>
          <a:prstGeom prst="rect">
            <a:avLst/>
          </a:prstGeom>
          <a:noFill/>
          <a:ln/>
        </p:spPr>
        <p:txBody>
          <a:bodyPr wrap="square" rtlCol="0" anchor="ctr"/>
          <a:lstStyle/>
          <a:p>
            <a:pPr algn="ctr"/>
            <a:r>
              <a:rPr lang="en-US" sz="1600" b="1" dirty="0">
                <a:solidFill>
                  <a:srgbClr val="030A18"/>
                </a:solidFill>
              </a:rPr>
              <a:t>Input Gate</a:t>
            </a:r>
            <a:endParaRPr lang="en-US" sz="1600" dirty="0"/>
          </a:p>
        </p:txBody>
      </p:sp>
      <p:sp>
        <p:nvSpPr>
          <p:cNvPr id="6" name="Shape 4"/>
          <p:cNvSpPr/>
          <p:nvPr/>
        </p:nvSpPr>
        <p:spPr>
          <a:xfrm>
            <a:off x="7559040" y="2926080"/>
            <a:ext cx="3048000" cy="731520"/>
          </a:xfrm>
          <a:prstGeom prst="roundRect">
            <a:avLst>
              <a:gd name="adj" fmla="val 8333"/>
            </a:avLst>
          </a:prstGeom>
          <a:solidFill>
            <a:srgbClr val="F2EFEA"/>
          </a:solidFill>
          <a:ln w="12700">
            <a:solidFill>
              <a:srgbClr val="A3B9D9"/>
            </a:solidFill>
            <a:prstDash val="solid"/>
          </a:ln>
        </p:spPr>
        <p:txBody>
          <a:bodyPr/>
          <a:lstStyle/>
          <a:p>
            <a:endParaRPr sz="2400"/>
          </a:p>
        </p:txBody>
      </p:sp>
      <p:sp>
        <p:nvSpPr>
          <p:cNvPr id="7" name="Text 5"/>
          <p:cNvSpPr/>
          <p:nvPr/>
        </p:nvSpPr>
        <p:spPr>
          <a:xfrm>
            <a:off x="7559040" y="2926080"/>
            <a:ext cx="3048000" cy="731520"/>
          </a:xfrm>
          <a:prstGeom prst="rect">
            <a:avLst/>
          </a:prstGeom>
          <a:noFill/>
          <a:ln/>
        </p:spPr>
        <p:txBody>
          <a:bodyPr wrap="square" rtlCol="0" anchor="ctr"/>
          <a:lstStyle/>
          <a:p>
            <a:pPr algn="ctr"/>
            <a:r>
              <a:rPr lang="en-US" sz="1600" b="1" dirty="0">
                <a:solidFill>
                  <a:srgbClr val="030A18"/>
                </a:solidFill>
              </a:rPr>
              <a:t>Forget Gate</a:t>
            </a:r>
            <a:endParaRPr lang="en-US" sz="1600" dirty="0"/>
          </a:p>
        </p:txBody>
      </p:sp>
      <p:sp>
        <p:nvSpPr>
          <p:cNvPr id="8" name="Shape 6"/>
          <p:cNvSpPr/>
          <p:nvPr/>
        </p:nvSpPr>
        <p:spPr>
          <a:xfrm>
            <a:off x="7559040" y="3901440"/>
            <a:ext cx="3048000" cy="731520"/>
          </a:xfrm>
          <a:prstGeom prst="roundRect">
            <a:avLst>
              <a:gd name="adj" fmla="val 8333"/>
            </a:avLst>
          </a:prstGeom>
          <a:solidFill>
            <a:srgbClr val="EAF7F1"/>
          </a:solidFill>
          <a:ln w="12700">
            <a:solidFill>
              <a:srgbClr val="A3B9D9"/>
            </a:solidFill>
            <a:prstDash val="solid"/>
          </a:ln>
        </p:spPr>
        <p:txBody>
          <a:bodyPr/>
          <a:lstStyle/>
          <a:p>
            <a:endParaRPr sz="2400"/>
          </a:p>
        </p:txBody>
      </p:sp>
      <p:sp>
        <p:nvSpPr>
          <p:cNvPr id="9" name="Text 7"/>
          <p:cNvSpPr/>
          <p:nvPr/>
        </p:nvSpPr>
        <p:spPr>
          <a:xfrm>
            <a:off x="7559040" y="3901440"/>
            <a:ext cx="3048000" cy="731520"/>
          </a:xfrm>
          <a:prstGeom prst="rect">
            <a:avLst/>
          </a:prstGeom>
          <a:noFill/>
          <a:ln/>
        </p:spPr>
        <p:txBody>
          <a:bodyPr wrap="square" rtlCol="0" anchor="ctr"/>
          <a:lstStyle/>
          <a:p>
            <a:pPr algn="ctr"/>
            <a:r>
              <a:rPr lang="en-US" sz="1600" b="1" dirty="0">
                <a:solidFill>
                  <a:srgbClr val="030A18"/>
                </a:solidFill>
              </a:rPr>
              <a:t>Output Gate</a:t>
            </a:r>
            <a:endParaRPr lang="en-US" sz="1600" dirty="0"/>
          </a:p>
        </p:txBody>
      </p:sp>
      <p:sp>
        <p:nvSpPr>
          <p:cNvPr id="10" name="Text 8"/>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[3]</a:t>
            </a:r>
            <a:endParaRPr lang="en-US" sz="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365760" y="365760"/>
            <a:ext cx="11460480" cy="670560"/>
          </a:xfrm>
          <a:prstGeom prst="rect">
            <a:avLst/>
          </a:prstGeom>
          <a:noFill/>
          <a:ln/>
        </p:spPr>
        <p:txBody>
          <a:bodyPr wrap="square" rtlCol="0" anchor="ctr"/>
          <a:lstStyle/>
          <a:p>
            <a:r>
              <a:rPr lang="en-US" sz="3200" dirty="0">
                <a:solidFill>
                  <a:srgbClr val="000000"/>
                </a:solidFill>
                <a:latin typeface="Arial" pitchFamily="34" charset="0"/>
                <a:ea typeface="Arial" pitchFamily="34" charset="-122"/>
                <a:cs typeface="Arial" pitchFamily="34" charset="-120"/>
              </a:rPr>
              <a:t>Input Gate &amp; Candidate</a:t>
            </a:r>
            <a:endParaRPr lang="en-US" sz="3200" dirty="0"/>
          </a:p>
        </p:txBody>
      </p:sp>
      <p:sp>
        <p:nvSpPr>
          <p:cNvPr id="3" name="Text 1"/>
          <p:cNvSpPr/>
          <p:nvPr/>
        </p:nvSpPr>
        <p:spPr>
          <a:xfrm>
            <a:off x="609600" y="1828800"/>
            <a:ext cx="6096000" cy="4267200"/>
          </a:xfrm>
          <a:prstGeom prst="rect">
            <a:avLst/>
          </a:prstGeom>
          <a:noFill/>
          <a:ln/>
        </p:spPr>
        <p:txBody>
          <a:bodyPr wrap="square" rtlCol="0" anchor="ctr"/>
          <a:lstStyle/>
          <a:p>
            <a:pPr>
              <a:lnSpc>
                <a:spcPts val="2133"/>
              </a:lnSpc>
            </a:pPr>
            <a:r>
              <a:rPr lang="en-US" sz="2133" b="1" dirty="0">
                <a:solidFill>
                  <a:srgbClr val="030A18"/>
                </a:solidFill>
              </a:rPr>
              <a:t>Input gate:
</a:t>
            </a:r>
            <a:r>
              <a:rPr lang="en-US" sz="1600" dirty="0">
                <a:solidFill>
                  <a:srgbClr val="030A18"/>
                </a:solidFill>
              </a:rPr>
              <a:t>Iₜ = σ(Xₜ Wₓᵢ + Hₜ₋₁ Wₕᵢ + bᵢ)
</a:t>
            </a:r>
            <a:r>
              <a:rPr lang="en-US" sz="2133" b="1" dirty="0">
                <a:solidFill>
                  <a:srgbClr val="030A18"/>
                </a:solidFill>
              </a:rPr>
              <a:t>Candidate state:
</a:t>
            </a:r>
            <a:r>
              <a:rPr lang="en-US" sz="1600" dirty="0">
                <a:solidFill>
                  <a:srgbClr val="030A18"/>
                </a:solidFill>
              </a:rPr>
              <a:t>̃Cₜ = tanh(Xₜ Wₓc + Hₜ₋₁ Wₕc + b_c)</a:t>
            </a:r>
            <a:endParaRPr lang="en-US" sz="2133" dirty="0"/>
          </a:p>
        </p:txBody>
      </p:sp>
      <p:sp>
        <p:nvSpPr>
          <p:cNvPr id="4" name="Shape 2"/>
          <p:cNvSpPr/>
          <p:nvPr/>
        </p:nvSpPr>
        <p:spPr>
          <a:xfrm>
            <a:off x="8534400" y="2438400"/>
            <a:ext cx="1219200" cy="365760"/>
          </a:xfrm>
          <a:prstGeom prst="leftArrow">
            <a:avLst/>
          </a:prstGeom>
          <a:solidFill>
            <a:srgbClr val="A3B9D9"/>
          </a:solidFill>
          <a:ln w="12700">
            <a:solidFill>
              <a:srgbClr val="A3B9D9"/>
            </a:solidFill>
            <a:prstDash val="solid"/>
          </a:ln>
        </p:spPr>
        <p:txBody>
          <a:bodyPr/>
          <a:lstStyle/>
          <a:p>
            <a:endParaRPr sz="2400"/>
          </a:p>
        </p:txBody>
      </p:sp>
      <p:sp>
        <p:nvSpPr>
          <p:cNvPr id="5" name="Text 3"/>
          <p:cNvSpPr/>
          <p:nvPr/>
        </p:nvSpPr>
        <p:spPr>
          <a:xfrm>
            <a:off x="9875520" y="2438400"/>
            <a:ext cx="2438400" cy="365760"/>
          </a:xfrm>
          <a:prstGeom prst="rect">
            <a:avLst/>
          </a:prstGeom>
          <a:noFill/>
          <a:ln/>
        </p:spPr>
        <p:txBody>
          <a:bodyPr wrap="square" rtlCol="0" anchor="ctr"/>
          <a:lstStyle/>
          <a:p>
            <a:r>
              <a:rPr lang="en-US" sz="1067" dirty="0">
                <a:solidFill>
                  <a:srgbClr val="030A18"/>
                </a:solidFill>
              </a:rPr>
              <a:t>New input</a:t>
            </a:r>
            <a:endParaRPr lang="en-US" sz="1067" dirty="0"/>
          </a:p>
        </p:txBody>
      </p:sp>
      <p:sp>
        <p:nvSpPr>
          <p:cNvPr id="6" name="Shape 4"/>
          <p:cNvSpPr/>
          <p:nvPr/>
        </p:nvSpPr>
        <p:spPr>
          <a:xfrm>
            <a:off x="8534400" y="2926080"/>
            <a:ext cx="3413760" cy="1584960"/>
          </a:xfrm>
          <a:prstGeom prst="rect">
            <a:avLst/>
          </a:prstGeom>
          <a:solidFill>
            <a:srgbClr val="F0F4FA"/>
          </a:solidFill>
          <a:ln w="12700">
            <a:solidFill>
              <a:srgbClr val="A3B9D9"/>
            </a:solidFill>
            <a:prstDash val="solid"/>
          </a:ln>
        </p:spPr>
        <p:txBody>
          <a:bodyPr/>
          <a:lstStyle/>
          <a:p>
            <a:endParaRPr sz="2400"/>
          </a:p>
        </p:txBody>
      </p:sp>
      <p:sp>
        <p:nvSpPr>
          <p:cNvPr id="7" name="Text 5"/>
          <p:cNvSpPr/>
          <p:nvPr/>
        </p:nvSpPr>
        <p:spPr>
          <a:xfrm>
            <a:off x="8534400" y="2926080"/>
            <a:ext cx="3413760" cy="1584960"/>
          </a:xfrm>
          <a:prstGeom prst="rect">
            <a:avLst/>
          </a:prstGeom>
          <a:noFill/>
          <a:ln/>
        </p:spPr>
        <p:txBody>
          <a:bodyPr wrap="square" rtlCol="0" anchor="ctr"/>
          <a:lstStyle/>
          <a:p>
            <a:pPr algn="ctr"/>
            <a:r>
              <a:rPr lang="en-US" sz="3733" b="1" dirty="0">
                <a:solidFill>
                  <a:srgbClr val="030A18"/>
                </a:solidFill>
              </a:rPr>
              <a:t>σ</a:t>
            </a:r>
            <a:endParaRPr lang="en-US" sz="3733" dirty="0"/>
          </a:p>
          <a:p>
            <a:pPr algn="ctr"/>
            <a:r>
              <a:rPr lang="en-US" sz="1600" dirty="0">
                <a:solidFill>
                  <a:srgbClr val="030A18"/>
                </a:solidFill>
              </a:rPr>
              <a:t>Input Gate</a:t>
            </a:r>
            <a:endParaRPr lang="en-US" sz="3733" dirty="0"/>
          </a:p>
        </p:txBody>
      </p:sp>
      <p:sp>
        <p:nvSpPr>
          <p:cNvPr id="8" name="Text 6"/>
          <p:cNvSpPr/>
          <p:nvPr/>
        </p:nvSpPr>
        <p:spPr>
          <a:xfrm>
            <a:off x="609600" y="6431280"/>
            <a:ext cx="10972800" cy="304800"/>
          </a:xfrm>
          <a:prstGeom prst="rect">
            <a:avLst/>
          </a:prstGeom>
          <a:noFill/>
          <a:ln/>
        </p:spPr>
        <p:txBody>
          <a:bodyPr wrap="square" lIns="0" tIns="0" rIns="0" bIns="0" rtlCol="0" anchor="ctr"/>
          <a:lstStyle/>
          <a:p>
            <a:r>
              <a:rPr lang="en-US" sz="800" u="sng" dirty="0">
                <a:solidFill>
                  <a:srgbClr val="0000FF"/>
                </a:solidFill>
                <a:hlinkClick r:id="rId3"/>
              </a:rPr>
              <a:t>[3]</a:t>
            </a:r>
            <a:r>
              <a:rPr lang="en-US" sz="800" dirty="0">
                <a:solidFill>
                  <a:srgbClr val="000000"/>
                </a:solidFill>
              </a:rPr>
              <a:t>   </a:t>
            </a:r>
            <a:r>
              <a:rPr lang="en-US" sz="800" u="sng" dirty="0">
                <a:solidFill>
                  <a:srgbClr val="0000FF"/>
                </a:solidFill>
                <a:hlinkClick r:id="rId4"/>
              </a:rPr>
              <a:t>[4]</a:t>
            </a:r>
            <a:endParaRPr lang="en-US" sz="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276</TotalTime>
  <Words>2133</Words>
  <Application>Microsoft Macintosh PowerPoint</Application>
  <PresentationFormat>Widescreen</PresentationFormat>
  <Paragraphs>235</Paragraphs>
  <Slides>25</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Aptos</vt:lpstr>
      <vt:lpstr>Aptos Display</vt:lpstr>
      <vt:lpstr>Arial</vt:lpstr>
      <vt:lpstr>Courier New</vt:lpstr>
      <vt:lpstr>Office Theme</vt:lpstr>
      <vt:lpstr>STAT41130: AI for Weather and Climate</vt:lpstr>
      <vt:lpstr>This class: recurrent NNs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Andrew Parnell</dc:creator>
  <cp:lastModifiedBy>Andrew Parnell</cp:lastModifiedBy>
  <cp:revision>13</cp:revision>
  <dcterms:created xsi:type="dcterms:W3CDTF">2025-06-18T11:48:55Z</dcterms:created>
  <dcterms:modified xsi:type="dcterms:W3CDTF">2025-08-05T14:36:38Z</dcterms:modified>
</cp:coreProperties>
</file>

<file path=docProps/thumbnail.jpeg>
</file>